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77" r:id="rId2"/>
    <p:sldId id="307" r:id="rId3"/>
    <p:sldId id="328" r:id="rId4"/>
    <p:sldId id="336" r:id="rId5"/>
    <p:sldId id="344" r:id="rId6"/>
    <p:sldId id="314" r:id="rId7"/>
    <p:sldId id="285" r:id="rId8"/>
    <p:sldId id="337" r:id="rId9"/>
    <p:sldId id="308" r:id="rId10"/>
    <p:sldId id="317" r:id="rId11"/>
    <p:sldId id="338" r:id="rId12"/>
    <p:sldId id="330" r:id="rId13"/>
    <p:sldId id="321" r:id="rId14"/>
    <p:sldId id="340" r:id="rId15"/>
    <p:sldId id="339" r:id="rId16"/>
    <p:sldId id="347" r:id="rId17"/>
    <p:sldId id="346" r:id="rId18"/>
    <p:sldId id="310" r:id="rId19"/>
    <p:sldId id="300" r:id="rId20"/>
    <p:sldId id="332" r:id="rId21"/>
    <p:sldId id="342" r:id="rId22"/>
    <p:sldId id="343" r:id="rId23"/>
    <p:sldId id="322" r:id="rId24"/>
    <p:sldId id="334" r:id="rId25"/>
    <p:sldId id="333" r:id="rId26"/>
    <p:sldId id="345" r:id="rId27"/>
    <p:sldId id="341" r:id="rId28"/>
    <p:sldId id="296" r:id="rId29"/>
    <p:sldId id="316" r:id="rId30"/>
    <p:sldId id="278" r:id="rId31"/>
  </p:sldIdLst>
  <p:sldSz cx="12874625" cy="7242175"/>
  <p:notesSz cx="6858000" cy="9144000"/>
  <p:defaultTextStyle>
    <a:defPPr>
      <a:defRPr lang="el-GR"/>
    </a:defPPr>
    <a:lvl1pPr marL="0" algn="l" defTabSz="10923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6151" algn="l" defTabSz="10923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92302" algn="l" defTabSz="10923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8453" algn="l" defTabSz="10923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84605" algn="l" defTabSz="10923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30756" algn="l" defTabSz="10923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76907" algn="l" defTabSz="10923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23059" algn="l" defTabSz="10923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69211" algn="l" defTabSz="10923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1" userDrawn="1">
          <p15:clr>
            <a:srgbClr val="A4A3A4"/>
          </p15:clr>
        </p15:guide>
        <p15:guide id="2" pos="40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C88800"/>
    <a:srgbClr val="D2D208"/>
    <a:srgbClr val="B42275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4291" autoAdjust="0"/>
  </p:normalViewPr>
  <p:slideViewPr>
    <p:cSldViewPr>
      <p:cViewPr varScale="1">
        <p:scale>
          <a:sx n="98" d="100"/>
          <a:sy n="98" d="100"/>
        </p:scale>
        <p:origin x="198" y="78"/>
      </p:cViewPr>
      <p:guideLst>
        <p:guide orient="horz" pos="2281"/>
        <p:guide pos="40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5597" y="2011716"/>
            <a:ext cx="10621566" cy="2739286"/>
          </a:xfrm>
        </p:spPr>
        <p:txBody>
          <a:bodyPr anchor="b"/>
          <a:lstStyle>
            <a:lvl1pPr>
              <a:defRPr sz="6803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5596" y="4828119"/>
            <a:ext cx="9098068" cy="1126561"/>
          </a:xfrm>
        </p:spPr>
        <p:txBody>
          <a:bodyPr anchor="t">
            <a:normAutofit/>
          </a:bodyPr>
          <a:lstStyle>
            <a:lvl1pPr marL="0" indent="0" algn="l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1pPr>
            <a:lvl2pPr marL="468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7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06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74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43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12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80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49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18184-DD2C-438C-859D-FA2C05DF2FBA}" type="datetimeFigureOut">
              <a:rPr lang="el-GR" smtClean="0"/>
              <a:t>18/12/2025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E1568-C3F9-41E4-A515-36520C2F3E74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18184-DD2C-438C-859D-FA2C05DF2FBA}" type="datetimeFigureOut">
              <a:rPr lang="el-GR" smtClean="0"/>
              <a:t>18/12/2025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E1568-C3F9-41E4-A515-36520C2F3E74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34103" y="290026"/>
            <a:ext cx="2467636" cy="6179319"/>
          </a:xfrm>
        </p:spPr>
        <p:txBody>
          <a:bodyPr vert="eaVert" anchor="b" anchorCtr="0"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3732" y="290026"/>
            <a:ext cx="8475795" cy="6179319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18184-DD2C-438C-859D-FA2C05DF2FBA}" type="datetimeFigureOut">
              <a:rPr lang="el-GR" smtClean="0"/>
              <a:t>18/12/2025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E1568-C3F9-41E4-A515-36520C2F3E74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18184-DD2C-438C-859D-FA2C05DF2FBA}" type="datetimeFigureOut">
              <a:rPr lang="el-GR" smtClean="0"/>
              <a:t>18/12/2025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E1568-C3F9-41E4-A515-36520C2F3E74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009" y="5793740"/>
            <a:ext cx="10784733" cy="1233852"/>
          </a:xfrm>
        </p:spPr>
        <p:txBody>
          <a:bodyPr anchor="t"/>
          <a:lstStyle>
            <a:lvl1pPr algn="l">
              <a:defRPr sz="3727" b="0" cap="all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7009" y="4068695"/>
            <a:ext cx="8638963" cy="1725046"/>
          </a:xfrm>
        </p:spPr>
        <p:txBody>
          <a:bodyPr anchor="b"/>
          <a:lstStyle>
            <a:lvl1pPr marL="0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1pPr>
            <a:lvl2pPr marL="468689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2pPr>
            <a:lvl3pPr marL="937376" indent="0">
              <a:buNone/>
              <a:defRPr sz="1677">
                <a:solidFill>
                  <a:schemeClr val="tx1">
                    <a:tint val="75000"/>
                  </a:schemeClr>
                </a:solidFill>
              </a:defRPr>
            </a:lvl3pPr>
            <a:lvl4pPr marL="1406065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4pPr>
            <a:lvl5pPr marL="1874753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5pPr>
            <a:lvl6pPr marL="2343441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6pPr>
            <a:lvl7pPr marL="2812129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7pPr>
            <a:lvl8pPr marL="3280817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8pPr>
            <a:lvl9pPr marL="3749506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18184-DD2C-438C-859D-FA2C05DF2FBA}" type="datetimeFigureOut">
              <a:rPr lang="el-GR" smtClean="0"/>
              <a:t>18/12/2025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E1568-C3F9-41E4-A515-36520C2F3E74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3732" y="1622250"/>
            <a:ext cx="5149850" cy="4847429"/>
          </a:xfrm>
        </p:spPr>
        <p:txBody>
          <a:bodyPr/>
          <a:lstStyle>
            <a:lvl1pPr>
              <a:defRPr sz="2889"/>
            </a:lvl1pPr>
            <a:lvl2pPr>
              <a:defRPr sz="2423"/>
            </a:lvl2pPr>
            <a:lvl3pPr>
              <a:defRPr sz="2050"/>
            </a:lvl3pPr>
            <a:lvl4pPr>
              <a:defRPr sz="1864"/>
            </a:lvl4pPr>
            <a:lvl5pPr>
              <a:defRPr sz="1864"/>
            </a:lvl5pPr>
            <a:lvl6pPr>
              <a:defRPr sz="1864"/>
            </a:lvl6pPr>
            <a:lvl7pPr>
              <a:defRPr sz="1864"/>
            </a:lvl7pPr>
            <a:lvl8pPr>
              <a:defRPr sz="1864"/>
            </a:lvl8pPr>
            <a:lvl9pPr>
              <a:defRPr sz="1864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2735" y="1622250"/>
            <a:ext cx="5149850" cy="4847429"/>
          </a:xfrm>
        </p:spPr>
        <p:txBody>
          <a:bodyPr/>
          <a:lstStyle>
            <a:lvl1pPr>
              <a:defRPr sz="2889"/>
            </a:lvl1pPr>
            <a:lvl2pPr>
              <a:defRPr sz="2423"/>
            </a:lvl2pPr>
            <a:lvl3pPr>
              <a:defRPr sz="2050"/>
            </a:lvl3pPr>
            <a:lvl4pPr>
              <a:defRPr sz="1864"/>
            </a:lvl4pPr>
            <a:lvl5pPr>
              <a:defRPr sz="1864"/>
            </a:lvl5pPr>
            <a:lvl6pPr>
              <a:defRPr sz="1864"/>
            </a:lvl6pPr>
            <a:lvl7pPr>
              <a:defRPr sz="1864"/>
            </a:lvl7pPr>
            <a:lvl8pPr>
              <a:defRPr sz="1864"/>
            </a:lvl8pPr>
            <a:lvl9pPr>
              <a:defRPr sz="1864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18184-DD2C-438C-859D-FA2C05DF2FBA}" type="datetimeFigureOut">
              <a:rPr lang="el-GR" smtClean="0"/>
              <a:t>18/12/2025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E1568-C3F9-41E4-A515-36520C2F3E74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3732" y="1621108"/>
            <a:ext cx="5149850" cy="675601"/>
          </a:xfrm>
        </p:spPr>
        <p:txBody>
          <a:bodyPr anchor="b">
            <a:noAutofit/>
          </a:bodyPr>
          <a:lstStyle>
            <a:lvl1pPr marL="0" indent="0" algn="ctr">
              <a:buNone/>
              <a:defRPr sz="2050" b="1">
                <a:solidFill>
                  <a:schemeClr val="tx2"/>
                </a:solidFill>
              </a:defRPr>
            </a:lvl1pPr>
            <a:lvl2pPr marL="468689" indent="0">
              <a:buNone/>
              <a:defRPr sz="2050" b="1"/>
            </a:lvl2pPr>
            <a:lvl3pPr marL="937376" indent="0">
              <a:buNone/>
              <a:defRPr sz="1864" b="1"/>
            </a:lvl3pPr>
            <a:lvl4pPr marL="1406065" indent="0">
              <a:buNone/>
              <a:defRPr sz="1677" b="1"/>
            </a:lvl4pPr>
            <a:lvl5pPr marL="1874753" indent="0">
              <a:buNone/>
              <a:defRPr sz="1677" b="1"/>
            </a:lvl5pPr>
            <a:lvl6pPr marL="2343441" indent="0">
              <a:buNone/>
              <a:defRPr sz="1677" b="1"/>
            </a:lvl6pPr>
            <a:lvl7pPr marL="2812129" indent="0">
              <a:buNone/>
              <a:defRPr sz="1677" b="1"/>
            </a:lvl7pPr>
            <a:lvl8pPr marL="3280817" indent="0">
              <a:buNone/>
              <a:defRPr sz="1677" b="1"/>
            </a:lvl8pPr>
            <a:lvl9pPr marL="3749506" indent="0">
              <a:buNone/>
              <a:defRPr sz="1677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732" y="2296711"/>
            <a:ext cx="5149850" cy="4172633"/>
          </a:xfrm>
        </p:spPr>
        <p:txBody>
          <a:bodyPr/>
          <a:lstStyle>
            <a:lvl1pPr>
              <a:defRPr sz="2423"/>
            </a:lvl1pPr>
            <a:lvl2pPr>
              <a:defRPr sz="2050"/>
            </a:lvl2pPr>
            <a:lvl3pPr>
              <a:defRPr sz="1864"/>
            </a:lvl3pPr>
            <a:lvl4pPr>
              <a:defRPr sz="1677"/>
            </a:lvl4pPr>
            <a:lvl5pPr>
              <a:defRPr sz="1677"/>
            </a:lvl5pPr>
            <a:lvl6pPr>
              <a:defRPr sz="1677"/>
            </a:lvl6pPr>
            <a:lvl7pPr>
              <a:defRPr sz="1677"/>
            </a:lvl7pPr>
            <a:lvl8pPr>
              <a:defRPr sz="1677"/>
            </a:lvl8pPr>
            <a:lvl9pPr>
              <a:defRPr sz="1677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2735" y="1621108"/>
            <a:ext cx="5149850" cy="675601"/>
          </a:xfrm>
        </p:spPr>
        <p:txBody>
          <a:bodyPr anchor="b">
            <a:noAutofit/>
          </a:bodyPr>
          <a:lstStyle>
            <a:lvl1pPr marL="0" indent="0" algn="ctr">
              <a:buNone/>
              <a:defRPr sz="2050" b="1">
                <a:solidFill>
                  <a:schemeClr val="tx2"/>
                </a:solidFill>
              </a:defRPr>
            </a:lvl1pPr>
            <a:lvl2pPr marL="468689" indent="0">
              <a:buNone/>
              <a:defRPr sz="2050" b="1"/>
            </a:lvl2pPr>
            <a:lvl3pPr marL="937376" indent="0">
              <a:buNone/>
              <a:defRPr sz="1864" b="1"/>
            </a:lvl3pPr>
            <a:lvl4pPr marL="1406065" indent="0">
              <a:buNone/>
              <a:defRPr sz="1677" b="1"/>
            </a:lvl4pPr>
            <a:lvl5pPr marL="1874753" indent="0">
              <a:buNone/>
              <a:defRPr sz="1677" b="1"/>
            </a:lvl5pPr>
            <a:lvl6pPr marL="2343441" indent="0">
              <a:buNone/>
              <a:defRPr sz="1677" b="1"/>
            </a:lvl6pPr>
            <a:lvl7pPr marL="2812129" indent="0">
              <a:buNone/>
              <a:defRPr sz="1677" b="1"/>
            </a:lvl7pPr>
            <a:lvl8pPr marL="3280817" indent="0">
              <a:buNone/>
              <a:defRPr sz="1677" b="1"/>
            </a:lvl8pPr>
            <a:lvl9pPr marL="3749506" indent="0">
              <a:buNone/>
              <a:defRPr sz="1677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22735" y="2296711"/>
            <a:ext cx="5149850" cy="4172633"/>
          </a:xfrm>
        </p:spPr>
        <p:txBody>
          <a:bodyPr/>
          <a:lstStyle>
            <a:lvl1pPr>
              <a:defRPr sz="2423"/>
            </a:lvl1pPr>
            <a:lvl2pPr>
              <a:defRPr sz="2050"/>
            </a:lvl2pPr>
            <a:lvl3pPr>
              <a:defRPr sz="1864"/>
            </a:lvl3pPr>
            <a:lvl4pPr>
              <a:defRPr sz="1677"/>
            </a:lvl4pPr>
            <a:lvl5pPr>
              <a:defRPr sz="1677"/>
            </a:lvl5pPr>
            <a:lvl6pPr>
              <a:defRPr sz="1677"/>
            </a:lvl6pPr>
            <a:lvl7pPr>
              <a:defRPr sz="1677"/>
            </a:lvl7pPr>
            <a:lvl8pPr>
              <a:defRPr sz="1677"/>
            </a:lvl8pPr>
            <a:lvl9pPr>
              <a:defRPr sz="1677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18184-DD2C-438C-859D-FA2C05DF2FBA}" type="datetimeFigureOut">
              <a:rPr lang="el-GR" smtClean="0"/>
              <a:t>18/12/2025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E1568-C3F9-41E4-A515-36520C2F3E74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18184-DD2C-438C-859D-FA2C05DF2FBA}" type="datetimeFigureOut">
              <a:rPr lang="el-GR" smtClean="0"/>
              <a:t>18/12/2025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E1568-C3F9-41E4-A515-36520C2F3E74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18184-DD2C-438C-859D-FA2C05DF2FBA}" type="datetimeFigureOut">
              <a:rPr lang="el-GR" smtClean="0"/>
              <a:t>18/12/2025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E1568-C3F9-41E4-A515-36520C2F3E74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156" y="5803399"/>
            <a:ext cx="10943431" cy="627655"/>
          </a:xfrm>
        </p:spPr>
        <p:txBody>
          <a:bodyPr anchor="b"/>
          <a:lstStyle>
            <a:lvl1pPr algn="ctr">
              <a:defRPr sz="2237" b="1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9156" y="6437492"/>
            <a:ext cx="10943432" cy="643749"/>
          </a:xfrm>
        </p:spPr>
        <p:txBody>
          <a:bodyPr>
            <a:normAutofit/>
          </a:bodyPr>
          <a:lstStyle>
            <a:lvl1pPr marL="0" indent="0" algn="ctr">
              <a:buNone/>
              <a:defRPr sz="1677"/>
            </a:lvl1pPr>
            <a:lvl2pPr marL="468689" indent="0">
              <a:buNone/>
              <a:defRPr sz="1211"/>
            </a:lvl2pPr>
            <a:lvl3pPr marL="937376" indent="0">
              <a:buNone/>
              <a:defRPr sz="1025"/>
            </a:lvl3pPr>
            <a:lvl4pPr marL="1406065" indent="0">
              <a:buNone/>
              <a:defRPr sz="932"/>
            </a:lvl4pPr>
            <a:lvl5pPr marL="1874753" indent="0">
              <a:buNone/>
              <a:defRPr sz="932"/>
            </a:lvl5pPr>
            <a:lvl6pPr marL="2343441" indent="0">
              <a:buNone/>
              <a:defRPr sz="932"/>
            </a:lvl6pPr>
            <a:lvl7pPr marL="2812129" indent="0">
              <a:buNone/>
              <a:defRPr sz="932"/>
            </a:lvl7pPr>
            <a:lvl8pPr marL="3280817" indent="0">
              <a:buNone/>
              <a:defRPr sz="932"/>
            </a:lvl8pPr>
            <a:lvl9pPr marL="3749506" indent="0">
              <a:buNone/>
              <a:defRPr sz="932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18184-DD2C-438C-859D-FA2C05DF2FBA}" type="datetimeFigureOut">
              <a:rPr lang="el-GR" smtClean="0"/>
              <a:t>18/12/2025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E1568-C3F9-41E4-A515-36520C2F3E74}" type="slidenum">
              <a:rPr lang="el-GR" smtClean="0"/>
              <a:t>‹#›</a:t>
            </a:fld>
            <a:endParaRPr lang="el-G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29155" y="402346"/>
            <a:ext cx="10943431" cy="5219731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63" y="5803115"/>
            <a:ext cx="10943431" cy="627936"/>
          </a:xfrm>
        </p:spPr>
        <p:txBody>
          <a:bodyPr anchor="b"/>
          <a:lstStyle>
            <a:lvl1pPr algn="ctr">
              <a:defRPr sz="2237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909028" cy="5793740"/>
          </a:xfrm>
        </p:spPr>
        <p:txBody>
          <a:bodyPr/>
          <a:lstStyle>
            <a:lvl1pPr marL="0" indent="0">
              <a:buNone/>
              <a:defRPr sz="3261"/>
            </a:lvl1pPr>
            <a:lvl2pPr marL="468689" indent="0">
              <a:buNone/>
              <a:defRPr sz="2889"/>
            </a:lvl2pPr>
            <a:lvl3pPr marL="937376" indent="0">
              <a:buNone/>
              <a:defRPr sz="2423"/>
            </a:lvl3pPr>
            <a:lvl4pPr marL="1406065" indent="0">
              <a:buNone/>
              <a:defRPr sz="2050"/>
            </a:lvl4pPr>
            <a:lvl5pPr marL="1874753" indent="0">
              <a:buNone/>
              <a:defRPr sz="2050"/>
            </a:lvl5pPr>
            <a:lvl6pPr marL="2343441" indent="0">
              <a:buNone/>
              <a:defRPr sz="2050"/>
            </a:lvl6pPr>
            <a:lvl7pPr marL="2812129" indent="0">
              <a:buNone/>
              <a:defRPr sz="2050"/>
            </a:lvl7pPr>
            <a:lvl8pPr marL="3280817" indent="0">
              <a:buNone/>
              <a:defRPr sz="2050"/>
            </a:lvl8pPr>
            <a:lvl9pPr marL="3749506" indent="0">
              <a:buNone/>
              <a:defRPr sz="2050"/>
            </a:lvl9pPr>
          </a:lstStyle>
          <a:p>
            <a:r>
              <a:rPr lang="el-GR"/>
              <a:t>Κάντε κλικ στο εικονίδιο για να προσθέσετε μια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4863" y="6437489"/>
            <a:ext cx="10943431" cy="646968"/>
          </a:xfrm>
        </p:spPr>
        <p:txBody>
          <a:bodyPr>
            <a:normAutofit/>
          </a:bodyPr>
          <a:lstStyle>
            <a:lvl1pPr marL="0" indent="0" algn="ctr">
              <a:buNone/>
              <a:defRPr sz="1677"/>
            </a:lvl1pPr>
            <a:lvl2pPr marL="468689" indent="0">
              <a:buNone/>
              <a:defRPr sz="1211"/>
            </a:lvl2pPr>
            <a:lvl3pPr marL="937376" indent="0">
              <a:buNone/>
              <a:defRPr sz="1025"/>
            </a:lvl3pPr>
            <a:lvl4pPr marL="1406065" indent="0">
              <a:buNone/>
              <a:defRPr sz="932"/>
            </a:lvl4pPr>
            <a:lvl5pPr marL="1874753" indent="0">
              <a:buNone/>
              <a:defRPr sz="932"/>
            </a:lvl5pPr>
            <a:lvl6pPr marL="2343441" indent="0">
              <a:buNone/>
              <a:defRPr sz="932"/>
            </a:lvl6pPr>
            <a:lvl7pPr marL="2812129" indent="0">
              <a:buNone/>
              <a:defRPr sz="932"/>
            </a:lvl7pPr>
            <a:lvl8pPr marL="3280817" indent="0">
              <a:buNone/>
              <a:defRPr sz="932"/>
            </a:lvl8pPr>
            <a:lvl9pPr marL="3749506" indent="0">
              <a:buNone/>
              <a:defRPr sz="932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18184-DD2C-438C-859D-FA2C05DF2FBA}" type="datetimeFigureOut">
              <a:rPr lang="el-GR" smtClean="0"/>
              <a:t>18/12/2025</a:t>
            </a:fld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2E1568-C3F9-41E4-A515-36520C2F3E74}" type="slidenum">
              <a:rPr lang="el-GR" smtClean="0"/>
              <a:t>‹#›</a:t>
            </a:fld>
            <a:endParaRPr lang="el-G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3731" y="290026"/>
            <a:ext cx="10728854" cy="1207029"/>
          </a:xfrm>
          <a:prstGeom prst="rect">
            <a:avLst/>
          </a:prstGeom>
        </p:spPr>
        <p:txBody>
          <a:bodyPr vert="horz" lIns="100593" tIns="50297" rIns="100593" bIns="50297" rtlCol="0" anchor="ctr">
            <a:noAutofit/>
          </a:bodyPr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3731" y="1689844"/>
            <a:ext cx="10728854" cy="5069523"/>
          </a:xfrm>
          <a:prstGeom prst="rect">
            <a:avLst/>
          </a:prstGeom>
        </p:spPr>
        <p:txBody>
          <a:bodyPr vert="horz" lIns="100593" tIns="50297" rIns="100593" bIns="50297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909029" y="3"/>
            <a:ext cx="965597" cy="72421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736" tIns="46868" rIns="93736" bIns="46868" rtlCol="0" anchor="ctr"/>
          <a:lstStyle/>
          <a:p>
            <a:pPr algn="ctr"/>
            <a:endParaRPr lang="en-US" sz="1957"/>
          </a:p>
        </p:txBody>
      </p:sp>
      <p:sp>
        <p:nvSpPr>
          <p:cNvPr id="8" name="Rectangle 7"/>
          <p:cNvSpPr/>
          <p:nvPr/>
        </p:nvSpPr>
        <p:spPr>
          <a:xfrm>
            <a:off x="11909029" y="5793740"/>
            <a:ext cx="965597" cy="7242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736" tIns="46868" rIns="93736" bIns="46868" rtlCol="0" anchor="ctr"/>
          <a:lstStyle/>
          <a:p>
            <a:pPr algn="ctr"/>
            <a:endParaRPr lang="en-US" sz="1957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12638" y="5965409"/>
            <a:ext cx="772478" cy="418437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64">
                <a:solidFill>
                  <a:srgbClr val="FFFFFF"/>
                </a:solidFill>
              </a:defRPr>
            </a:lvl1pPr>
          </a:lstStyle>
          <a:p>
            <a:fld id="{BC2E1568-C3F9-41E4-A515-36520C2F3E74}" type="slidenum">
              <a:rPr lang="el-GR" smtClean="0"/>
              <a:t>‹#›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1098870" y="4211199"/>
            <a:ext cx="2499893" cy="514986"/>
          </a:xfrm>
          <a:prstGeom prst="rect">
            <a:avLst/>
          </a:prstGeom>
        </p:spPr>
        <p:txBody>
          <a:bodyPr vert="horz" lIns="100593" tIns="50297" rIns="100593" bIns="50297" rtlCol="0" anchor="ctr"/>
          <a:lstStyle>
            <a:lvl1pPr algn="r">
              <a:defRPr sz="1211">
                <a:solidFill>
                  <a:schemeClr val="bg2"/>
                </a:solidFill>
              </a:defRPr>
            </a:lvl1pPr>
          </a:lstStyle>
          <a:p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1061317" y="1673755"/>
            <a:ext cx="2574994" cy="514986"/>
          </a:xfrm>
          <a:prstGeom prst="rect">
            <a:avLst/>
          </a:prstGeom>
        </p:spPr>
        <p:txBody>
          <a:bodyPr vert="horz" lIns="100593" tIns="50297" rIns="100593" bIns="50297" rtlCol="0" anchor="ctr"/>
          <a:lstStyle>
            <a:lvl1pPr algn="l">
              <a:defRPr sz="1211">
                <a:solidFill>
                  <a:schemeClr val="bg2"/>
                </a:solidFill>
              </a:defRPr>
            </a:lvl1pPr>
          </a:lstStyle>
          <a:p>
            <a:fld id="{58A18184-DD2C-438C-859D-FA2C05DF2FBA}" type="datetimeFigureOut">
              <a:rPr lang="el-GR" smtClean="0"/>
              <a:t>18/12/2025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37376" rtl="0" eaLnBrk="1" latinLnBrk="0" hangingPunct="1">
        <a:spcBef>
          <a:spcPct val="0"/>
        </a:spcBef>
        <a:buNone/>
        <a:defRPr sz="4753" kern="1200" cap="none" spc="-103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51516" indent="-234344" algn="l" defTabSz="93737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37" kern="1200">
          <a:solidFill>
            <a:schemeClr val="tx1"/>
          </a:solidFill>
          <a:latin typeface="+mn-lt"/>
          <a:ea typeface="+mn-ea"/>
          <a:cs typeface="+mn-cs"/>
        </a:defRPr>
      </a:lvl1pPr>
      <a:lvl2pPr marL="656163" indent="-234344" algn="l" defTabSz="937376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50" kern="1200">
          <a:solidFill>
            <a:schemeClr val="tx1"/>
          </a:solidFill>
          <a:latin typeface="+mn-lt"/>
          <a:ea typeface="+mn-ea"/>
          <a:cs typeface="+mn-cs"/>
        </a:defRPr>
      </a:lvl2pPr>
      <a:lvl3pPr marL="1031114" indent="-234344" algn="l" defTabSz="937376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64" kern="1200">
          <a:solidFill>
            <a:schemeClr val="tx1"/>
          </a:solidFill>
          <a:latin typeface="+mn-lt"/>
          <a:ea typeface="+mn-ea"/>
          <a:cs typeface="+mn-cs"/>
        </a:defRPr>
      </a:lvl3pPr>
      <a:lvl4pPr marL="1312327" indent="-234344" algn="l" defTabSz="937376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77" kern="1200">
          <a:solidFill>
            <a:schemeClr val="tx1"/>
          </a:solidFill>
          <a:latin typeface="+mn-lt"/>
          <a:ea typeface="+mn-ea"/>
          <a:cs typeface="+mn-cs"/>
        </a:defRPr>
      </a:lvl4pPr>
      <a:lvl5pPr marL="1593539" indent="-234344" algn="l" defTabSz="937376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397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81016" indent="-187475" algn="l" defTabSz="93737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97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68490" indent="-187475" algn="l" defTabSz="937376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397" kern="1200">
          <a:solidFill>
            <a:schemeClr val="tx1"/>
          </a:solidFill>
          <a:latin typeface="+mn-lt"/>
          <a:ea typeface="+mn-ea"/>
          <a:cs typeface="+mn-cs"/>
        </a:defRPr>
      </a:lvl7pPr>
      <a:lvl8pPr marL="2155965" indent="-187475" algn="l" defTabSz="937376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397" kern="1200">
          <a:solidFill>
            <a:schemeClr val="tx1"/>
          </a:solidFill>
          <a:latin typeface="+mn-lt"/>
          <a:ea typeface="+mn-ea"/>
          <a:cs typeface="+mn-cs"/>
        </a:defRPr>
      </a:lvl8pPr>
      <a:lvl9pPr marL="2343441" indent="-187475" algn="l" defTabSz="937376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7376" rtl="0" eaLnBrk="1" latinLnBrk="0" hangingPunct="1">
        <a:defRPr sz="1864" kern="1200">
          <a:solidFill>
            <a:schemeClr val="tx1"/>
          </a:solidFill>
          <a:latin typeface="+mn-lt"/>
          <a:ea typeface="+mn-ea"/>
          <a:cs typeface="+mn-cs"/>
        </a:defRPr>
      </a:lvl1pPr>
      <a:lvl2pPr marL="468689" algn="l" defTabSz="937376" rtl="0" eaLnBrk="1" latinLnBrk="0" hangingPunct="1">
        <a:defRPr sz="1864" kern="1200">
          <a:solidFill>
            <a:schemeClr val="tx1"/>
          </a:solidFill>
          <a:latin typeface="+mn-lt"/>
          <a:ea typeface="+mn-ea"/>
          <a:cs typeface="+mn-cs"/>
        </a:defRPr>
      </a:lvl2pPr>
      <a:lvl3pPr marL="937376" algn="l" defTabSz="937376" rtl="0" eaLnBrk="1" latinLnBrk="0" hangingPunct="1">
        <a:defRPr sz="1864" kern="1200">
          <a:solidFill>
            <a:schemeClr val="tx1"/>
          </a:solidFill>
          <a:latin typeface="+mn-lt"/>
          <a:ea typeface="+mn-ea"/>
          <a:cs typeface="+mn-cs"/>
        </a:defRPr>
      </a:lvl3pPr>
      <a:lvl4pPr marL="1406065" algn="l" defTabSz="937376" rtl="0" eaLnBrk="1" latinLnBrk="0" hangingPunct="1">
        <a:defRPr sz="1864" kern="1200">
          <a:solidFill>
            <a:schemeClr val="tx1"/>
          </a:solidFill>
          <a:latin typeface="+mn-lt"/>
          <a:ea typeface="+mn-ea"/>
          <a:cs typeface="+mn-cs"/>
        </a:defRPr>
      </a:lvl4pPr>
      <a:lvl5pPr marL="1874753" algn="l" defTabSz="937376" rtl="0" eaLnBrk="1" latinLnBrk="0" hangingPunct="1">
        <a:defRPr sz="1864" kern="1200">
          <a:solidFill>
            <a:schemeClr val="tx1"/>
          </a:solidFill>
          <a:latin typeface="+mn-lt"/>
          <a:ea typeface="+mn-ea"/>
          <a:cs typeface="+mn-cs"/>
        </a:defRPr>
      </a:lvl5pPr>
      <a:lvl6pPr marL="2343441" algn="l" defTabSz="937376" rtl="0" eaLnBrk="1" latinLnBrk="0" hangingPunct="1">
        <a:defRPr sz="1864" kern="1200">
          <a:solidFill>
            <a:schemeClr val="tx1"/>
          </a:solidFill>
          <a:latin typeface="+mn-lt"/>
          <a:ea typeface="+mn-ea"/>
          <a:cs typeface="+mn-cs"/>
        </a:defRPr>
      </a:lvl6pPr>
      <a:lvl7pPr marL="2812129" algn="l" defTabSz="937376" rtl="0" eaLnBrk="1" latinLnBrk="0" hangingPunct="1">
        <a:defRPr sz="1864" kern="1200">
          <a:solidFill>
            <a:schemeClr val="tx1"/>
          </a:solidFill>
          <a:latin typeface="+mn-lt"/>
          <a:ea typeface="+mn-ea"/>
          <a:cs typeface="+mn-cs"/>
        </a:defRPr>
      </a:lvl7pPr>
      <a:lvl8pPr marL="3280817" algn="l" defTabSz="937376" rtl="0" eaLnBrk="1" latinLnBrk="0" hangingPunct="1">
        <a:defRPr sz="1864" kern="1200">
          <a:solidFill>
            <a:schemeClr val="tx1"/>
          </a:solidFill>
          <a:latin typeface="+mn-lt"/>
          <a:ea typeface="+mn-ea"/>
          <a:cs typeface="+mn-cs"/>
        </a:defRPr>
      </a:lvl8pPr>
      <a:lvl9pPr marL="3749506" algn="l" defTabSz="937376" rtl="0" eaLnBrk="1" latinLnBrk="0" hangingPunct="1">
        <a:defRPr sz="18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\\fileserver\TEAMS\&#913;&#929;&#937;&#924;&#913;%20&#935;&#921;&#927;&#933;\2025\&#934;&#937;&#932;&#927;&#915;&#929;&#913;&#934;&#921;&#922;&#927;%20&#933;&#923;&#921;&#922;&#927;_VIDEOS\VIDEOS\VIDEO%20RECAP\FINAL\Aroma%20Xiou%202025-Full_Version.mp4" TargetMode="External"/><Relationship Id="rId1" Type="http://schemas.microsoft.com/office/2007/relationships/media" Target="file:///\\fileserver\TEAMS\&#913;&#929;&#937;&#924;&#913;%20&#935;&#921;&#927;&#933;\2025\&#934;&#937;&#932;&#927;&#915;&#929;&#913;&#934;&#921;&#922;&#927;%20&#933;&#923;&#921;&#922;&#927;_VIDEOS\VIDEOS\VIDEO%20RECAP\FINAL\Aroma%20Xiou%202025-Full_Version.mp4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7172" indent="0">
              <a:buNone/>
            </a:pPr>
            <a:endParaRPr lang="el-GR" dirty="0"/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5526261"/>
            <a:ext cx="5412370" cy="1124748"/>
          </a:xfrm>
        </p:spPr>
        <p:txBody>
          <a:bodyPr/>
          <a:lstStyle/>
          <a:p>
            <a:pPr algn="ctr"/>
            <a:r>
              <a:rPr lang="el-GR" sz="3354" b="1" dirty="0">
                <a:solidFill>
                  <a:srgbClr val="002060"/>
                </a:solidFill>
              </a:rPr>
              <a:t>Απολογισμός Δράσεων Επιμελητηρίου Χίου 202</a:t>
            </a:r>
            <a:r>
              <a:rPr lang="en-US" sz="3354" b="1" dirty="0">
                <a:solidFill>
                  <a:srgbClr val="002060"/>
                </a:solidFill>
              </a:rPr>
              <a:t>5</a:t>
            </a:r>
            <a:endParaRPr lang="el-GR" sz="3354" b="1" dirty="0">
              <a:solidFill>
                <a:srgbClr val="002060"/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t="8184" r="28847" b="12307"/>
          <a:stretch/>
        </p:blipFill>
        <p:spPr>
          <a:xfrm>
            <a:off x="11904043" y="1"/>
            <a:ext cx="970582" cy="88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28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316632" y="153802"/>
            <a:ext cx="11377264" cy="6635638"/>
          </a:xfrm>
          <a:prstGeom prst="rect">
            <a:avLst/>
          </a:prstGeom>
          <a:gradFill>
            <a:gsLst>
              <a:gs pos="91000">
                <a:schemeClr val="bg1">
                  <a:lumMod val="95000"/>
                  <a:lumOff val="5000"/>
                </a:schemeClr>
              </a:gs>
              <a:gs pos="100000">
                <a:srgbClr val="F0EBD5">
                  <a:lumMod val="40000"/>
                  <a:lumOff val="60000"/>
                  <a:alpha val="13000"/>
                </a:srgbClr>
              </a:gs>
              <a:gs pos="100000">
                <a:srgbClr val="D1C39F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957" dirty="0">
              <a:solidFill>
                <a:schemeClr val="bg1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972816" y="322409"/>
            <a:ext cx="8496937" cy="1124748"/>
          </a:xfrm>
        </p:spPr>
        <p:txBody>
          <a:bodyPr/>
          <a:lstStyle/>
          <a:p>
            <a:pPr algn="ctr"/>
            <a:br>
              <a:rPr lang="en-US" sz="2982" b="1" dirty="0"/>
            </a:br>
            <a:endParaRPr lang="el-GR" sz="2982" dirty="0">
              <a:solidFill>
                <a:srgbClr val="C00000"/>
              </a:solidFill>
            </a:endParaRPr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74E33BE9-08EE-44B1-8520-7C0091ABD9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t="8184" r="28847" b="12307"/>
          <a:stretch/>
        </p:blipFill>
        <p:spPr>
          <a:xfrm>
            <a:off x="11904043" y="1"/>
            <a:ext cx="970582" cy="8847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74D298-E23D-169F-C0B7-CED5951317EB}"/>
              </a:ext>
            </a:extLst>
          </p:cNvPr>
          <p:cNvSpPr txBox="1"/>
          <p:nvPr/>
        </p:nvSpPr>
        <p:spPr>
          <a:xfrm>
            <a:off x="2645323" y="370221"/>
            <a:ext cx="73016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b="1" dirty="0"/>
              <a:t>Υλοποίηση Σεμιναρίων &amp; Ενημερωτικών εκδηλώσεων </a:t>
            </a:r>
            <a:endParaRPr lang="el-GR" b="1" dirty="0"/>
          </a:p>
        </p:txBody>
      </p:sp>
      <p:sp>
        <p:nvSpPr>
          <p:cNvPr id="9" name="Βέλος: Πεντάγωνο 8">
            <a:extLst>
              <a:ext uri="{FF2B5EF4-FFF2-40B4-BE49-F238E27FC236}">
                <a16:creationId xmlns:a16="http://schemas.microsoft.com/office/drawing/2014/main" id="{F237DCAD-9C35-934D-440C-D7DD1754C454}"/>
              </a:ext>
            </a:extLst>
          </p:cNvPr>
          <p:cNvSpPr/>
          <p:nvPr/>
        </p:nvSpPr>
        <p:spPr>
          <a:xfrm>
            <a:off x="797551" y="1199719"/>
            <a:ext cx="5017665" cy="995346"/>
          </a:xfrm>
          <a:prstGeom prst="homePlate">
            <a:avLst>
              <a:gd name="adj" fmla="val 0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A573F5-07B9-09AB-21D2-90E5B42C4F42}"/>
              </a:ext>
            </a:extLst>
          </p:cNvPr>
          <p:cNvSpPr txBox="1"/>
          <p:nvPr/>
        </p:nvSpPr>
        <p:spPr>
          <a:xfrm>
            <a:off x="976697" y="1362561"/>
            <a:ext cx="5017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5">
                    <a:lumMod val="75000"/>
                  </a:schemeClr>
                </a:solidFill>
              </a:rPr>
              <a:t>Menu Design</a:t>
            </a:r>
            <a:r>
              <a:rPr lang="el-GR" sz="1800" b="1" dirty="0">
                <a:solidFill>
                  <a:schemeClr val="accent5">
                    <a:lumMod val="75000"/>
                  </a:schemeClr>
                </a:solidFill>
              </a:rPr>
              <a:t> &amp; </a:t>
            </a: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</a:rPr>
              <a:t>Development</a:t>
            </a:r>
            <a:r>
              <a:rPr lang="el-GR" sz="1800" b="1" dirty="0">
                <a:solidFill>
                  <a:schemeClr val="accent5">
                    <a:lumMod val="75000"/>
                  </a:schemeClr>
                </a:solidFill>
              </a:rPr>
              <a:t>: Από την ιδέα στην Υλοποίηση με Στρατηγική και Βιωσιμότητα</a:t>
            </a:r>
            <a:endParaRPr lang="el-GR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85293F51-1EB8-E64E-F783-8B32FAD4DE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65" y="2475861"/>
            <a:ext cx="5020775" cy="3900815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B72C9AD7-CDC6-E2AD-FCE3-DF9EF96D13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36" y="2508507"/>
            <a:ext cx="4939825" cy="3704869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13" name="Βέλος: Πεντάγωνο 12">
            <a:extLst>
              <a:ext uri="{FF2B5EF4-FFF2-40B4-BE49-F238E27FC236}">
                <a16:creationId xmlns:a16="http://schemas.microsoft.com/office/drawing/2014/main" id="{27AF66EB-D161-4F90-4486-BE2EF8BF6CB8}"/>
              </a:ext>
            </a:extLst>
          </p:cNvPr>
          <p:cNvSpPr/>
          <p:nvPr/>
        </p:nvSpPr>
        <p:spPr>
          <a:xfrm>
            <a:off x="6296134" y="1199718"/>
            <a:ext cx="4731864" cy="1173943"/>
          </a:xfrm>
          <a:prstGeom prst="homePlate">
            <a:avLst>
              <a:gd name="adj" fmla="val 0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GR" sz="18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l-GR" sz="1800" b="1" dirty="0">
                <a:solidFill>
                  <a:schemeClr val="accent5">
                    <a:lumMod val="75000"/>
                  </a:schemeClr>
                </a:solidFill>
              </a:rPr>
              <a:t>Το πλαίσιο των όρων αμοιβής και εργασίας των μισθωτών ξενοδοχείων, εστίασης, εμποροϋπαλλήλων κλπ. σε συνδυασμό με την ψηφιακή κάρτα εργασίας</a:t>
            </a:r>
            <a:endParaRPr lang="el-GR" sz="18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l-GR" sz="1800" b="1" dirty="0">
                <a:solidFill>
                  <a:schemeClr val="accent5">
                    <a:lumMod val="75000"/>
                  </a:schemeClr>
                </a:solidFill>
              </a:rPr>
              <a:t> </a:t>
            </a:r>
            <a:endParaRPr lang="el-GR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142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76A9D-DCA1-BE45-0789-6B148A852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372B356C-2F17-202B-E6EB-075DEF730002}"/>
              </a:ext>
            </a:extLst>
          </p:cNvPr>
          <p:cNvSpPr/>
          <p:nvPr/>
        </p:nvSpPr>
        <p:spPr>
          <a:xfrm>
            <a:off x="388640" y="153802"/>
            <a:ext cx="11377264" cy="6635638"/>
          </a:xfrm>
          <a:prstGeom prst="rect">
            <a:avLst/>
          </a:prstGeom>
          <a:gradFill>
            <a:gsLst>
              <a:gs pos="91000">
                <a:schemeClr val="bg1">
                  <a:lumMod val="95000"/>
                  <a:lumOff val="5000"/>
                </a:schemeClr>
              </a:gs>
              <a:gs pos="100000">
                <a:srgbClr val="F0EBD5">
                  <a:lumMod val="40000"/>
                  <a:lumOff val="60000"/>
                  <a:alpha val="13000"/>
                </a:srgbClr>
              </a:gs>
              <a:gs pos="100000">
                <a:srgbClr val="D1C39F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957" dirty="0">
              <a:solidFill>
                <a:schemeClr val="bg1"/>
              </a:solidFill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FB78B70-D30D-10D1-5C27-60B116D9C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816" y="322409"/>
            <a:ext cx="8496937" cy="1124748"/>
          </a:xfrm>
        </p:spPr>
        <p:txBody>
          <a:bodyPr/>
          <a:lstStyle/>
          <a:p>
            <a:pPr algn="ctr"/>
            <a:br>
              <a:rPr lang="en-US" sz="2982" b="1" dirty="0"/>
            </a:br>
            <a:endParaRPr lang="el-GR" sz="2982" dirty="0">
              <a:solidFill>
                <a:srgbClr val="C00000"/>
              </a:solidFill>
            </a:endParaRPr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476F0B9F-C5A0-205E-AB47-7C32433A8F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t="8184" r="28847" b="12307"/>
          <a:stretch/>
        </p:blipFill>
        <p:spPr>
          <a:xfrm>
            <a:off x="11904043" y="1"/>
            <a:ext cx="970582" cy="8847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C261CA-5B0A-E1C5-6F2E-2904BFBECE5D}"/>
              </a:ext>
            </a:extLst>
          </p:cNvPr>
          <p:cNvSpPr txBox="1"/>
          <p:nvPr/>
        </p:nvSpPr>
        <p:spPr>
          <a:xfrm>
            <a:off x="2588768" y="452735"/>
            <a:ext cx="70889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b="1" dirty="0"/>
              <a:t>Υλοποίηση Σεμιναρίων &amp; Ενημερωτικών εκδηλώσεων </a:t>
            </a:r>
          </a:p>
        </p:txBody>
      </p:sp>
      <p:sp>
        <p:nvSpPr>
          <p:cNvPr id="13" name="Βέλος: Πεντάγωνο 12">
            <a:extLst>
              <a:ext uri="{FF2B5EF4-FFF2-40B4-BE49-F238E27FC236}">
                <a16:creationId xmlns:a16="http://schemas.microsoft.com/office/drawing/2014/main" id="{F6FEC4B8-F233-1F76-337E-97E1E6CF951E}"/>
              </a:ext>
            </a:extLst>
          </p:cNvPr>
          <p:cNvSpPr/>
          <p:nvPr/>
        </p:nvSpPr>
        <p:spPr>
          <a:xfrm>
            <a:off x="460648" y="1447157"/>
            <a:ext cx="5239997" cy="1314416"/>
          </a:xfrm>
          <a:prstGeom prst="homePlate">
            <a:avLst>
              <a:gd name="adj" fmla="val 0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1800" b="1" dirty="0">
                <a:solidFill>
                  <a:schemeClr val="accent5">
                    <a:lumMod val="75000"/>
                  </a:schemeClr>
                </a:solidFill>
              </a:rPr>
              <a:t>Διοργάνωση διαδικτυακής ενημερωτικής εκδήλωσης με θέμα</a:t>
            </a: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</a:rPr>
              <a:t>:</a:t>
            </a:r>
            <a:r>
              <a:rPr lang="el-GR" dirty="0"/>
              <a:t>"</a:t>
            </a:r>
            <a:r>
              <a:rPr lang="el-GR" sz="1800" b="1" dirty="0">
                <a:solidFill>
                  <a:schemeClr val="accent5">
                    <a:lumMod val="75000"/>
                  </a:schemeClr>
                </a:solidFill>
              </a:rPr>
              <a:t>Διοικητικές κυρώσεις για παραβάσεις σχετικά με την εμπορική δραστηριότητα Γ.Ε.ΜΗ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4C516723-0A16-7B79-9369-D33FA36A70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26" y="3111672"/>
            <a:ext cx="5376597" cy="3172933"/>
          </a:xfrm>
          <a:prstGeom prst="rect">
            <a:avLst/>
          </a:prstGeom>
        </p:spPr>
      </p:pic>
      <p:sp>
        <p:nvSpPr>
          <p:cNvPr id="8" name="Βέλος: Πεντάγωνο 7">
            <a:extLst>
              <a:ext uri="{FF2B5EF4-FFF2-40B4-BE49-F238E27FC236}">
                <a16:creationId xmlns:a16="http://schemas.microsoft.com/office/drawing/2014/main" id="{55B6053B-79D4-AE51-8600-EEF84A39503D}"/>
              </a:ext>
            </a:extLst>
          </p:cNvPr>
          <p:cNvSpPr/>
          <p:nvPr/>
        </p:nvSpPr>
        <p:spPr>
          <a:xfrm>
            <a:off x="5903223" y="1447157"/>
            <a:ext cx="5718665" cy="1314416"/>
          </a:xfrm>
          <a:prstGeom prst="homePlate">
            <a:avLst>
              <a:gd name="adj" fmla="val 0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1800" b="1" dirty="0">
                <a:solidFill>
                  <a:schemeClr val="accent5">
                    <a:lumMod val="75000"/>
                  </a:schemeClr>
                </a:solidFill>
              </a:rPr>
              <a:t>Διοργάνωση σεμιναρίου με θέμα: Διαχείριση Ταμειακών Ροών (Cash </a:t>
            </a:r>
            <a:r>
              <a:rPr lang="el-GR" sz="1800" b="1" dirty="0" err="1">
                <a:solidFill>
                  <a:schemeClr val="accent5">
                    <a:lumMod val="75000"/>
                  </a:schemeClr>
                </a:solidFill>
              </a:rPr>
              <a:t>Flow</a:t>
            </a:r>
            <a:r>
              <a:rPr lang="el-GR" sz="1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l-GR" sz="1800" b="1" dirty="0" err="1">
                <a:solidFill>
                  <a:schemeClr val="accent5">
                    <a:lumMod val="75000"/>
                  </a:schemeClr>
                </a:solidFill>
              </a:rPr>
              <a:t>Management</a:t>
            </a:r>
            <a:r>
              <a:rPr lang="el-GR" sz="1800" b="1" dirty="0">
                <a:solidFill>
                  <a:schemeClr val="accent5">
                    <a:lumMod val="75000"/>
                  </a:schemeClr>
                </a:solidFill>
              </a:rPr>
              <a:t>) και Ερμηνεία Οικονομικών Αποτελεσμάτων (P&amp;L) για τη Λήψη Αποφάσεων.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FBBF0212-465D-85E8-F09E-811371E764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247" y="3111672"/>
            <a:ext cx="5048655" cy="332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53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316632" y="225809"/>
            <a:ext cx="11377264" cy="6635638"/>
          </a:xfrm>
          <a:prstGeom prst="rect">
            <a:avLst/>
          </a:prstGeom>
          <a:gradFill>
            <a:gsLst>
              <a:gs pos="91000">
                <a:schemeClr val="bg1">
                  <a:lumMod val="95000"/>
                  <a:lumOff val="5000"/>
                </a:schemeClr>
              </a:gs>
              <a:gs pos="100000">
                <a:srgbClr val="F0EBD5">
                  <a:lumMod val="40000"/>
                  <a:lumOff val="60000"/>
                  <a:alpha val="13000"/>
                </a:srgbClr>
              </a:gs>
              <a:gs pos="100000">
                <a:srgbClr val="D1C39F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957" dirty="0">
              <a:solidFill>
                <a:schemeClr val="bg1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972816" y="322409"/>
            <a:ext cx="8496937" cy="1124748"/>
          </a:xfrm>
        </p:spPr>
        <p:txBody>
          <a:bodyPr/>
          <a:lstStyle/>
          <a:p>
            <a:pPr algn="ctr"/>
            <a:br>
              <a:rPr lang="en-US" sz="2982" b="1" dirty="0"/>
            </a:br>
            <a:endParaRPr lang="el-GR" sz="2982" dirty="0">
              <a:solidFill>
                <a:srgbClr val="C00000"/>
              </a:solidFill>
            </a:endParaRPr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74E33BE9-08EE-44B1-8520-7C0091ABD9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t="8184" r="28847" b="12307"/>
          <a:stretch/>
        </p:blipFill>
        <p:spPr>
          <a:xfrm>
            <a:off x="11904043" y="1"/>
            <a:ext cx="970582" cy="8847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3EA25A-8D31-BAD2-5167-74E411B7FB81}"/>
              </a:ext>
            </a:extLst>
          </p:cNvPr>
          <p:cNvSpPr txBox="1"/>
          <p:nvPr/>
        </p:nvSpPr>
        <p:spPr>
          <a:xfrm>
            <a:off x="1432756" y="442392"/>
            <a:ext cx="99011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b="1" dirty="0"/>
              <a:t>Συμμετοχή σε Ομάδες Εργασίας – Διαβούλευση – Δικτύωση</a:t>
            </a:r>
          </a:p>
          <a:p>
            <a:pPr algn="ctr"/>
            <a:endParaRPr lang="el-GR" sz="2000" b="1" dirty="0"/>
          </a:p>
          <a:p>
            <a:pPr algn="ctr"/>
            <a:r>
              <a:rPr lang="el-GR" sz="2000" b="1" dirty="0"/>
              <a:t>37ο Συνέδριο της Ομοσπονδίας Συλλόγων Υπαλλήλων Επιμελητηρίων Ελλάδος (Ο.Σ.Υ.Ε.Ε.) </a:t>
            </a:r>
          </a:p>
        </p:txBody>
      </p:sp>
      <p:cxnSp>
        <p:nvCxnSpPr>
          <p:cNvPr id="9" name="Ευθεία γραμμή σύνδεσης 8">
            <a:extLst>
              <a:ext uri="{FF2B5EF4-FFF2-40B4-BE49-F238E27FC236}">
                <a16:creationId xmlns:a16="http://schemas.microsoft.com/office/drawing/2014/main" id="{F5175A1F-8E43-D833-D3DD-992FFC792E0A}"/>
              </a:ext>
            </a:extLst>
          </p:cNvPr>
          <p:cNvCxnSpPr>
            <a:cxnSpLocks/>
          </p:cNvCxnSpPr>
          <p:nvPr/>
        </p:nvCxnSpPr>
        <p:spPr>
          <a:xfrm>
            <a:off x="2404868" y="956791"/>
            <a:ext cx="799288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44A7C533-459C-97A8-FD05-B3F4237D8054}"/>
              </a:ext>
            </a:extLst>
          </p:cNvPr>
          <p:cNvCxnSpPr>
            <a:cxnSpLocks/>
          </p:cNvCxnSpPr>
          <p:nvPr/>
        </p:nvCxnSpPr>
        <p:spPr>
          <a:xfrm>
            <a:off x="1346490" y="1519610"/>
            <a:ext cx="9987366" cy="10234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663A71A-7FFD-984C-8EAC-96746C35B396}"/>
              </a:ext>
            </a:extLst>
          </p:cNvPr>
          <p:cNvSpPr txBox="1"/>
          <p:nvPr/>
        </p:nvSpPr>
        <p:spPr>
          <a:xfrm>
            <a:off x="1643308" y="1634768"/>
            <a:ext cx="8610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l-GR"/>
            </a:defPPr>
            <a:lvl1pPr lvl="0" algn="just">
              <a:buClr>
                <a:srgbClr val="080809"/>
              </a:buClr>
              <a:buSzPts val="1150"/>
              <a:defRPr sz="2000">
                <a:solidFill>
                  <a:srgbClr val="08080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el-GR" dirty="0">
                <a:solidFill>
                  <a:schemeClr val="tx1"/>
                </a:solidFill>
              </a:rPr>
              <a:t>Διοργάνωση 37ου Συνεδρίου της Ομοσπονδίας Συλλόγων Υπαλλήλων Επιμελητηρίων Ελλάδος (Ο.Σ.Υ.Ε.Ε.) 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3A8D5B44-BE28-84A0-FEED-F99EE654F9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528" y="2108919"/>
            <a:ext cx="2480664" cy="4405174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55DC81C7-A5D5-92A5-38B4-39164AD3C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66" y="2781222"/>
            <a:ext cx="6459016" cy="3261661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907867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316632" y="225809"/>
            <a:ext cx="11377264" cy="6635638"/>
          </a:xfrm>
          <a:prstGeom prst="rect">
            <a:avLst/>
          </a:prstGeom>
          <a:gradFill>
            <a:gsLst>
              <a:gs pos="91000">
                <a:schemeClr val="bg1">
                  <a:lumMod val="95000"/>
                  <a:lumOff val="5000"/>
                </a:schemeClr>
              </a:gs>
              <a:gs pos="100000">
                <a:srgbClr val="F0EBD5">
                  <a:lumMod val="40000"/>
                  <a:lumOff val="60000"/>
                  <a:alpha val="13000"/>
                </a:srgbClr>
              </a:gs>
              <a:gs pos="100000">
                <a:srgbClr val="D1C39F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957" dirty="0">
              <a:solidFill>
                <a:schemeClr val="bg1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972816" y="322409"/>
            <a:ext cx="8496937" cy="1124748"/>
          </a:xfrm>
        </p:spPr>
        <p:txBody>
          <a:bodyPr/>
          <a:lstStyle/>
          <a:p>
            <a:pPr algn="ctr"/>
            <a:br>
              <a:rPr lang="en-US" sz="2982" b="1" dirty="0"/>
            </a:br>
            <a:endParaRPr lang="el-GR" sz="2982" dirty="0">
              <a:solidFill>
                <a:srgbClr val="C00000"/>
              </a:solidFill>
            </a:endParaRPr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74E33BE9-08EE-44B1-8520-7C0091ABD9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t="8184" r="28847" b="12307"/>
          <a:stretch/>
        </p:blipFill>
        <p:spPr>
          <a:xfrm>
            <a:off x="11904043" y="1"/>
            <a:ext cx="970582" cy="8847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3EA25A-8D31-BAD2-5167-74E411B7FB81}"/>
              </a:ext>
            </a:extLst>
          </p:cNvPr>
          <p:cNvSpPr txBox="1"/>
          <p:nvPr/>
        </p:nvSpPr>
        <p:spPr>
          <a:xfrm>
            <a:off x="1756795" y="392746"/>
            <a:ext cx="84969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b="1" dirty="0"/>
              <a:t>Συμμετοχή σε Ομάδες Εργασίας – Διαβούλευση - Δικτύωση</a:t>
            </a:r>
            <a:endParaRPr lang="el-GR" b="1" dirty="0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BEEA4007-0803-DB1B-5D17-EEFD63AE297D}"/>
              </a:ext>
            </a:extLst>
          </p:cNvPr>
          <p:cNvSpPr/>
          <p:nvPr/>
        </p:nvSpPr>
        <p:spPr>
          <a:xfrm>
            <a:off x="610540" y="5331713"/>
            <a:ext cx="5184576" cy="113985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BF80C0-5568-54BA-728C-4B5BBBE8C1AD}"/>
              </a:ext>
            </a:extLst>
          </p:cNvPr>
          <p:cNvSpPr txBox="1"/>
          <p:nvPr/>
        </p:nvSpPr>
        <p:spPr>
          <a:xfrm>
            <a:off x="705587" y="5366465"/>
            <a:ext cx="499448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Συμμετοχή στον σχεδιασμό Προσκλήσεων σε συνεργασία με την ΕΥΔ Περιφέρειας Β. Αιγαίου</a:t>
            </a: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EE200282-F4DC-83ED-19DA-14E88A81D30F}"/>
              </a:ext>
            </a:extLst>
          </p:cNvPr>
          <p:cNvSpPr/>
          <p:nvPr/>
        </p:nvSpPr>
        <p:spPr>
          <a:xfrm>
            <a:off x="6132371" y="5371180"/>
            <a:ext cx="5184576" cy="110237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E4116D-0226-66E8-55F2-E68B38A56D4E}"/>
              </a:ext>
            </a:extLst>
          </p:cNvPr>
          <p:cNvSpPr txBox="1"/>
          <p:nvPr/>
        </p:nvSpPr>
        <p:spPr>
          <a:xfrm>
            <a:off x="6301714" y="5396808"/>
            <a:ext cx="52037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Συμβούλιο Αστικής Αρχής στο πλαίσιο συντονισμού της Στρατηγικής ΒΑΑ</a:t>
            </a: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51D22180-ADFF-2EEE-CD49-0443BB5EAF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545" y="1798809"/>
            <a:ext cx="4253534" cy="3190151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477E43D8-39A8-4CF0-6299-9898BAC20F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05" y="1709413"/>
            <a:ext cx="5936997" cy="3191136"/>
          </a:xfrm>
          <a:prstGeom prst="rect">
            <a:avLst/>
          </a:prstGeom>
          <a:effectLst>
            <a:softEdge rad="152400"/>
          </a:effectLst>
        </p:spPr>
      </p:pic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3ECAF74D-3D5B-CF9C-B710-B007D836BD7E}"/>
              </a:ext>
            </a:extLst>
          </p:cNvPr>
          <p:cNvCxnSpPr/>
          <p:nvPr/>
        </p:nvCxnSpPr>
        <p:spPr>
          <a:xfrm>
            <a:off x="1596978" y="392746"/>
            <a:ext cx="864095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εία γραμμή σύνδεσης 13">
            <a:extLst>
              <a:ext uri="{FF2B5EF4-FFF2-40B4-BE49-F238E27FC236}">
                <a16:creationId xmlns:a16="http://schemas.microsoft.com/office/drawing/2014/main" id="{0DCA63E0-8A92-D2E2-B4C5-824006B8A946}"/>
              </a:ext>
            </a:extLst>
          </p:cNvPr>
          <p:cNvCxnSpPr/>
          <p:nvPr/>
        </p:nvCxnSpPr>
        <p:spPr>
          <a:xfrm>
            <a:off x="1612776" y="909068"/>
            <a:ext cx="864095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913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F702B-44D6-7084-30E8-4E2508B48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90D9800C-AEC2-0EE2-763A-87C80FDC2CEE}"/>
              </a:ext>
            </a:extLst>
          </p:cNvPr>
          <p:cNvSpPr/>
          <p:nvPr/>
        </p:nvSpPr>
        <p:spPr>
          <a:xfrm>
            <a:off x="316631" y="367879"/>
            <a:ext cx="11377264" cy="6635638"/>
          </a:xfrm>
          <a:prstGeom prst="rect">
            <a:avLst/>
          </a:prstGeom>
          <a:gradFill>
            <a:gsLst>
              <a:gs pos="91000">
                <a:schemeClr val="bg1">
                  <a:lumMod val="95000"/>
                  <a:lumOff val="5000"/>
                </a:schemeClr>
              </a:gs>
              <a:gs pos="100000">
                <a:srgbClr val="F0EBD5">
                  <a:lumMod val="40000"/>
                  <a:lumOff val="60000"/>
                  <a:alpha val="13000"/>
                </a:srgbClr>
              </a:gs>
              <a:gs pos="100000">
                <a:srgbClr val="D1C39F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957" dirty="0">
              <a:solidFill>
                <a:schemeClr val="bg1"/>
              </a:solidFill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6C5DB79-2CB6-F4FD-168E-DDDB88D97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816" y="322409"/>
            <a:ext cx="8496937" cy="1124748"/>
          </a:xfrm>
        </p:spPr>
        <p:txBody>
          <a:bodyPr/>
          <a:lstStyle/>
          <a:p>
            <a:pPr algn="ctr"/>
            <a:br>
              <a:rPr lang="en-US" sz="2982" b="1" dirty="0"/>
            </a:br>
            <a:endParaRPr lang="el-GR" sz="2982" dirty="0">
              <a:solidFill>
                <a:srgbClr val="C00000"/>
              </a:solidFill>
            </a:endParaRPr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C3747B15-E459-0785-61DA-B98039C39D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t="8184" r="28847" b="12307"/>
          <a:stretch/>
        </p:blipFill>
        <p:spPr>
          <a:xfrm>
            <a:off x="11904043" y="1"/>
            <a:ext cx="970582" cy="8847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B6FB42-F8B6-F99B-DB93-547025F54BF9}"/>
              </a:ext>
            </a:extLst>
          </p:cNvPr>
          <p:cNvSpPr txBox="1"/>
          <p:nvPr/>
        </p:nvSpPr>
        <p:spPr>
          <a:xfrm>
            <a:off x="1756795" y="524743"/>
            <a:ext cx="84969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b="1" dirty="0"/>
              <a:t>Συμμετοχή σε Ομάδες Εργασίας – Διαβούλευση - Δικτύωση</a:t>
            </a:r>
            <a:endParaRPr lang="el-GR" b="1" dirty="0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97082008-F6BF-365F-B823-C4D46FB580DF}"/>
              </a:ext>
            </a:extLst>
          </p:cNvPr>
          <p:cNvSpPr/>
          <p:nvPr/>
        </p:nvSpPr>
        <p:spPr>
          <a:xfrm>
            <a:off x="5879910" y="1195794"/>
            <a:ext cx="5714239" cy="226305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353BCC-8EF9-AC2B-64D7-610FC290BFE1}"/>
              </a:ext>
            </a:extLst>
          </p:cNvPr>
          <p:cNvSpPr txBox="1"/>
          <p:nvPr/>
        </p:nvSpPr>
        <p:spPr>
          <a:xfrm>
            <a:off x="5960086" y="1296272"/>
            <a:ext cx="53541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dirty="0"/>
              <a:t>Συμμετοχή σε συνάντηση εργασίας του Προγράμματος </a:t>
            </a:r>
            <a:r>
              <a:rPr lang="el-GR" sz="1600" b="1" dirty="0"/>
              <a:t>«Περιφερειακά Πανεπιστήμια ως Καταλύτες Οικονομικής Ανάπτυξης: Ο ρόλος τους στην ενίσχυση της Γνώσης, της Καινοτομίας και της Απασχόλησης των Αποφοίτων»</a:t>
            </a:r>
            <a:r>
              <a:rPr lang="el-GR" sz="1600" dirty="0"/>
              <a:t>, το οποίο υλοποιείται από το Τμήμα Μηχανικών Οικονομίας και Διοίκησης της Πολυτεχνικής Σχολής του Πανεπιστημίου Αιγαίου, σε συνεργασία με το Western </a:t>
            </a:r>
            <a:r>
              <a:rPr lang="el-GR" sz="1600" dirty="0" err="1"/>
              <a:t>Norway</a:t>
            </a:r>
            <a:r>
              <a:rPr lang="el-GR" sz="1600" dirty="0"/>
              <a:t> </a:t>
            </a:r>
            <a:r>
              <a:rPr lang="el-GR" sz="1600" dirty="0" err="1"/>
              <a:t>University</a:t>
            </a:r>
            <a:r>
              <a:rPr lang="el-GR" sz="1600" dirty="0"/>
              <a:t> of </a:t>
            </a:r>
            <a:r>
              <a:rPr lang="el-GR" sz="1600" dirty="0" err="1"/>
              <a:t>Applied</a:t>
            </a:r>
            <a:r>
              <a:rPr lang="el-GR" sz="1600" dirty="0"/>
              <a:t> </a:t>
            </a:r>
            <a:r>
              <a:rPr lang="el-GR" sz="1600" dirty="0" err="1"/>
              <a:t>Sciences</a:t>
            </a:r>
            <a:r>
              <a:rPr lang="el-GR" sz="1600" dirty="0"/>
              <a:t>.</a:t>
            </a:r>
          </a:p>
        </p:txBody>
      </p: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A87DA4C3-BD99-8A5E-2D57-23358CCD08BB}"/>
              </a:ext>
            </a:extLst>
          </p:cNvPr>
          <p:cNvCxnSpPr/>
          <p:nvPr/>
        </p:nvCxnSpPr>
        <p:spPr>
          <a:xfrm>
            <a:off x="1596978" y="524743"/>
            <a:ext cx="864095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εία γραμμή σύνδεσης 13">
            <a:extLst>
              <a:ext uri="{FF2B5EF4-FFF2-40B4-BE49-F238E27FC236}">
                <a16:creationId xmlns:a16="http://schemas.microsoft.com/office/drawing/2014/main" id="{2DAC696D-0C3A-9707-451E-146B504FE7D4}"/>
              </a:ext>
            </a:extLst>
          </p:cNvPr>
          <p:cNvCxnSpPr/>
          <p:nvPr/>
        </p:nvCxnSpPr>
        <p:spPr>
          <a:xfrm>
            <a:off x="1612776" y="1041065"/>
            <a:ext cx="864095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0949C26A-C807-F580-C201-E5D13614D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202" y="3685698"/>
            <a:ext cx="4239965" cy="3181786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D6AEE853-A477-E916-4862-8A527C38DDA6}"/>
              </a:ext>
            </a:extLst>
          </p:cNvPr>
          <p:cNvSpPr/>
          <p:nvPr/>
        </p:nvSpPr>
        <p:spPr>
          <a:xfrm>
            <a:off x="431516" y="4466999"/>
            <a:ext cx="5141700" cy="133016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CA019D-990A-BA88-9395-85E1399FCB71}"/>
              </a:ext>
            </a:extLst>
          </p:cNvPr>
          <p:cNvSpPr txBox="1"/>
          <p:nvPr/>
        </p:nvSpPr>
        <p:spPr>
          <a:xfrm>
            <a:off x="449426" y="4574941"/>
            <a:ext cx="5123790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800" dirty="0"/>
              <a:t>Συνάντηση εργασίας μεταξύ μελών ΔΣ του Εμπορικού Τμήματος Επιμελητηρίου Χίου και επαγγελματιών του κλάδου Εμπορίου, αναφορικά με το Μεταφορικό Ισοδύναμο.</a:t>
            </a:r>
          </a:p>
          <a:p>
            <a:endParaRPr lang="el-GR" dirty="0"/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FCDD90AD-5545-FF3A-B7E0-2B2931379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38" y="1307196"/>
            <a:ext cx="4814361" cy="2858527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1379000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2E496-EBE9-57E8-7764-03242AB49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51DF5058-6E3B-201C-FD09-EE36CDF35653}"/>
              </a:ext>
            </a:extLst>
          </p:cNvPr>
          <p:cNvSpPr/>
          <p:nvPr/>
        </p:nvSpPr>
        <p:spPr>
          <a:xfrm>
            <a:off x="316632" y="213791"/>
            <a:ext cx="11377264" cy="6635638"/>
          </a:xfrm>
          <a:prstGeom prst="rect">
            <a:avLst/>
          </a:prstGeom>
          <a:gradFill>
            <a:gsLst>
              <a:gs pos="91000">
                <a:schemeClr val="bg1">
                  <a:lumMod val="95000"/>
                  <a:lumOff val="5000"/>
                </a:schemeClr>
              </a:gs>
              <a:gs pos="100000">
                <a:srgbClr val="F0EBD5">
                  <a:lumMod val="40000"/>
                  <a:lumOff val="60000"/>
                  <a:alpha val="13000"/>
                </a:srgbClr>
              </a:gs>
              <a:gs pos="100000">
                <a:srgbClr val="D1C39F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957" dirty="0">
              <a:solidFill>
                <a:schemeClr val="bg1"/>
              </a:solidFill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995CB82-106F-9E1B-A832-515FA1001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816" y="322409"/>
            <a:ext cx="8496937" cy="1124748"/>
          </a:xfrm>
        </p:spPr>
        <p:txBody>
          <a:bodyPr/>
          <a:lstStyle/>
          <a:p>
            <a:pPr algn="ctr"/>
            <a:br>
              <a:rPr lang="en-US" sz="2982" b="1" dirty="0"/>
            </a:br>
            <a:endParaRPr lang="el-GR" sz="2982" dirty="0">
              <a:solidFill>
                <a:srgbClr val="C00000"/>
              </a:solidFill>
            </a:endParaRPr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9926BBAB-71DE-391A-883B-BA888585A1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t="8184" r="28847" b="12307"/>
          <a:stretch/>
        </p:blipFill>
        <p:spPr>
          <a:xfrm>
            <a:off x="11904043" y="1"/>
            <a:ext cx="970582" cy="884782"/>
          </a:xfrm>
          <a:prstGeom prst="rect">
            <a:avLst/>
          </a:prstGeom>
        </p:spPr>
      </p:pic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B5BAD1A2-3561-F76F-B660-A0A121649130}"/>
              </a:ext>
            </a:extLst>
          </p:cNvPr>
          <p:cNvCxnSpPr/>
          <p:nvPr/>
        </p:nvCxnSpPr>
        <p:spPr>
          <a:xfrm>
            <a:off x="1596978" y="392746"/>
            <a:ext cx="864095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εία γραμμή σύνδεσης 13">
            <a:extLst>
              <a:ext uri="{FF2B5EF4-FFF2-40B4-BE49-F238E27FC236}">
                <a16:creationId xmlns:a16="http://schemas.microsoft.com/office/drawing/2014/main" id="{9CBD7CED-ABDD-5E52-BC91-FF172A81DE23}"/>
              </a:ext>
            </a:extLst>
          </p:cNvPr>
          <p:cNvCxnSpPr/>
          <p:nvPr/>
        </p:nvCxnSpPr>
        <p:spPr>
          <a:xfrm>
            <a:off x="1596978" y="1316831"/>
            <a:ext cx="864095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3">
            <a:extLst>
              <a:ext uri="{FF2B5EF4-FFF2-40B4-BE49-F238E27FC236}">
                <a16:creationId xmlns:a16="http://schemas.microsoft.com/office/drawing/2014/main" id="{A1B10236-3E4B-6329-DEA6-29F3760BA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649" y="483095"/>
            <a:ext cx="9253623" cy="7386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b="1" dirty="0">
                <a:latin typeface="+mn-lt"/>
              </a:rPr>
              <a:t>Μνημόνιο Συνεργασίας μεταξύ του Επιμελητηρίου Χίου και του Εθνικού Δικτύου</a:t>
            </a: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b="1" dirty="0">
                <a:latin typeface="+mn-lt"/>
              </a:rPr>
              <a:t> Υποδομών Τεχνολογίας και Έρευνας Α.Ε. (ΕΔΥΤΕ-GRNET)   </a:t>
            </a:r>
          </a:p>
        </p:txBody>
      </p:sp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608B7CBF-B471-9B01-30A8-477904881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199" y="1687627"/>
            <a:ext cx="2502708" cy="2595089"/>
          </a:xfrm>
          <a:prstGeom prst="rect">
            <a:avLst/>
          </a:prstGeom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3AA678BE-CBFC-4C2A-F912-16427737E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5" r="24804"/>
          <a:stretch/>
        </p:blipFill>
        <p:spPr>
          <a:xfrm>
            <a:off x="7586808" y="1687628"/>
            <a:ext cx="2376264" cy="259508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85FB3F8-CFD6-E7C6-D125-5BDF7913FF88}"/>
              </a:ext>
            </a:extLst>
          </p:cNvPr>
          <p:cNvSpPr txBox="1"/>
          <p:nvPr/>
        </p:nvSpPr>
        <p:spPr>
          <a:xfrm>
            <a:off x="1301045" y="4749830"/>
            <a:ext cx="903523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Το Επιμελητήριο Χίου προχώρησε σε υπογραφή Μνημονίου Συνεργασίας με την εταιρεία ΕΔΥΤΕ-GRNET, στο πλαίσιο συμμετοχής του στον Ευρωπαϊκό Κόμβο Καινοτομίας για την Ψηφιακή Διακυβέρνηση GR </a:t>
            </a:r>
            <a:r>
              <a:rPr lang="el-GR" dirty="0" err="1"/>
              <a:t>digiGOV-inn</a:t>
            </a:r>
            <a:r>
              <a:rPr lang="en-US" dirty="0"/>
              <a:t>o</a:t>
            </a:r>
            <a:r>
              <a:rPr lang="el-GR" dirty="0"/>
              <a:t>HUB, έργο το οποίο συγχρηματοδοτείται από το Πρόγραμμα </a:t>
            </a:r>
            <a:r>
              <a:rPr lang="el-GR" dirty="0" err="1"/>
              <a:t>Digital</a:t>
            </a:r>
            <a:r>
              <a:rPr lang="el-GR" dirty="0"/>
              <a:t> Europe – </a:t>
            </a:r>
            <a:r>
              <a:rPr lang="el-GR" dirty="0" err="1"/>
              <a:t>Grant</a:t>
            </a:r>
            <a:r>
              <a:rPr lang="el-GR" dirty="0"/>
              <a:t> Agreement και το Επιχειρησιακό Πρόγραμμα Ανταγωνιστικότητα 2021-2027.</a:t>
            </a:r>
          </a:p>
        </p:txBody>
      </p:sp>
      <p:sp>
        <p:nvSpPr>
          <p:cNvPr id="20" name="Ορθογώνιο 19">
            <a:extLst>
              <a:ext uri="{FF2B5EF4-FFF2-40B4-BE49-F238E27FC236}">
                <a16:creationId xmlns:a16="http://schemas.microsoft.com/office/drawing/2014/main" id="{F7832C26-DA38-3A21-FEB5-59E3327F877D}"/>
              </a:ext>
            </a:extLst>
          </p:cNvPr>
          <p:cNvSpPr/>
          <p:nvPr/>
        </p:nvSpPr>
        <p:spPr>
          <a:xfrm>
            <a:off x="1055156" y="4653513"/>
            <a:ext cx="9486167" cy="1900794"/>
          </a:xfrm>
          <a:prstGeom prst="rect">
            <a:avLst/>
          </a:prstGeom>
          <a:noFill/>
          <a:ln w="28575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4" name="Ευθύγραμμο βέλος σύνδεσης 3">
            <a:extLst>
              <a:ext uri="{FF2B5EF4-FFF2-40B4-BE49-F238E27FC236}">
                <a16:creationId xmlns:a16="http://schemas.microsoft.com/office/drawing/2014/main" id="{074FD5B4-5B97-7663-28A9-3EA9968B572F}"/>
              </a:ext>
            </a:extLst>
          </p:cNvPr>
          <p:cNvCxnSpPr/>
          <p:nvPr/>
        </p:nvCxnSpPr>
        <p:spPr>
          <a:xfrm>
            <a:off x="4488423" y="2684983"/>
            <a:ext cx="187220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E15D66ED-CCB1-0D25-36F5-78C5E3F093C1}"/>
              </a:ext>
            </a:extLst>
          </p:cNvPr>
          <p:cNvCxnSpPr/>
          <p:nvPr/>
        </p:nvCxnSpPr>
        <p:spPr>
          <a:xfrm>
            <a:off x="5501208" y="3333055"/>
            <a:ext cx="187220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655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0753E-3AE7-2486-70C2-454D55E35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E9848884-BF18-A94B-EC79-D5658FBFB19D}"/>
              </a:ext>
            </a:extLst>
          </p:cNvPr>
          <p:cNvSpPr/>
          <p:nvPr/>
        </p:nvSpPr>
        <p:spPr>
          <a:xfrm>
            <a:off x="316632" y="213791"/>
            <a:ext cx="11377264" cy="6635638"/>
          </a:xfrm>
          <a:prstGeom prst="rect">
            <a:avLst/>
          </a:prstGeom>
          <a:gradFill>
            <a:gsLst>
              <a:gs pos="91000">
                <a:schemeClr val="bg1">
                  <a:lumMod val="95000"/>
                  <a:lumOff val="5000"/>
                </a:schemeClr>
              </a:gs>
              <a:gs pos="100000">
                <a:srgbClr val="F0EBD5">
                  <a:lumMod val="40000"/>
                  <a:lumOff val="60000"/>
                  <a:alpha val="13000"/>
                </a:srgbClr>
              </a:gs>
              <a:gs pos="100000">
                <a:srgbClr val="D1C39F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957" dirty="0">
              <a:solidFill>
                <a:schemeClr val="bg1"/>
              </a:solidFill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C8EF5AA-081E-888E-D354-CA0251F2F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816" y="322409"/>
            <a:ext cx="8496937" cy="1124748"/>
          </a:xfrm>
        </p:spPr>
        <p:txBody>
          <a:bodyPr/>
          <a:lstStyle/>
          <a:p>
            <a:pPr algn="ctr"/>
            <a:br>
              <a:rPr lang="en-US" sz="2982" b="1" dirty="0"/>
            </a:br>
            <a:endParaRPr lang="el-GR" sz="2982" dirty="0">
              <a:solidFill>
                <a:srgbClr val="C00000"/>
              </a:solidFill>
            </a:endParaRPr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E6869C4B-EFA2-0769-C13B-89354858D6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t="8184" r="28847" b="12307"/>
          <a:stretch/>
        </p:blipFill>
        <p:spPr>
          <a:xfrm>
            <a:off x="11904043" y="1"/>
            <a:ext cx="970582" cy="884782"/>
          </a:xfrm>
          <a:prstGeom prst="rect">
            <a:avLst/>
          </a:prstGeom>
        </p:spPr>
      </p:pic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975FE3C1-0523-1C1D-F5BA-83A4D2F67AA5}"/>
              </a:ext>
            </a:extLst>
          </p:cNvPr>
          <p:cNvCxnSpPr>
            <a:cxnSpLocks/>
          </p:cNvCxnSpPr>
          <p:nvPr/>
        </p:nvCxnSpPr>
        <p:spPr>
          <a:xfrm>
            <a:off x="1596978" y="392746"/>
            <a:ext cx="772065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εία γραμμή σύνδεσης 13">
            <a:extLst>
              <a:ext uri="{FF2B5EF4-FFF2-40B4-BE49-F238E27FC236}">
                <a16:creationId xmlns:a16="http://schemas.microsoft.com/office/drawing/2014/main" id="{C78AE003-3E93-DD82-5699-80DEA252FCDD}"/>
              </a:ext>
            </a:extLst>
          </p:cNvPr>
          <p:cNvCxnSpPr>
            <a:cxnSpLocks/>
          </p:cNvCxnSpPr>
          <p:nvPr/>
        </p:nvCxnSpPr>
        <p:spPr>
          <a:xfrm>
            <a:off x="1596978" y="1316831"/>
            <a:ext cx="777700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3">
            <a:extLst>
              <a:ext uri="{FF2B5EF4-FFF2-40B4-BE49-F238E27FC236}">
                <a16:creationId xmlns:a16="http://schemas.microsoft.com/office/drawing/2014/main" id="{A24D7C06-562D-7990-7764-41B366E3C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2250" y="472885"/>
            <a:ext cx="6441970" cy="7386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b="1" dirty="0">
                <a:latin typeface="+mn-lt"/>
              </a:rPr>
              <a:t>Μνημόνιο Συνεργασίας μεταξύ του Επιμελητηρίου Χίου και του Πανεπιστημίου Αιγαίου</a:t>
            </a:r>
          </a:p>
        </p:txBody>
      </p:sp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86B4F36D-904D-B9A8-48C3-2ECA5CBC6A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5" r="24804"/>
          <a:stretch/>
        </p:blipFill>
        <p:spPr>
          <a:xfrm>
            <a:off x="8595470" y="1484756"/>
            <a:ext cx="1362762" cy="14882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66AF8A-898A-F753-2663-FE7A5806B7F7}"/>
              </a:ext>
            </a:extLst>
          </p:cNvPr>
          <p:cNvSpPr txBox="1"/>
          <p:nvPr/>
        </p:nvSpPr>
        <p:spPr>
          <a:xfrm>
            <a:off x="1180729" y="3433867"/>
            <a:ext cx="91450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l-GR" sz="2000" dirty="0"/>
              <a:t>Το Επιμελητήριο Χίου προχώρησε σε υπογραφή Μνημονίου Συνεργασίας με το Πανεπιστήμιο Αιγαίου με στόχους, μεταξύ άλλων</a:t>
            </a:r>
            <a:r>
              <a:rPr lang="en-US" sz="2000" dirty="0"/>
              <a:t>:</a:t>
            </a:r>
          </a:p>
          <a:p>
            <a:pPr lvl="0" algn="just"/>
            <a:endParaRPr lang="en-US" sz="2000" dirty="0"/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tr-TR" sz="2000" dirty="0"/>
              <a:t>T</a:t>
            </a:r>
            <a:r>
              <a:rPr lang="el-GR" sz="2000" dirty="0"/>
              <a:t>ην από κοινού εκπόνηση επιστημονικών προτάσεων </a:t>
            </a:r>
            <a:endParaRPr lang="en-US" sz="2000" dirty="0"/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el-GR" sz="2000" dirty="0"/>
              <a:t>Την προετοιμασία και υποβολή ερευνητικών προγραμμάτων</a:t>
            </a:r>
            <a:endParaRPr lang="en-US" sz="2000" dirty="0"/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el-GR" sz="2000" dirty="0"/>
              <a:t>Την ανάπτυξη εργαλείων ανάλυσης των οικονομικών επιδράσεων</a:t>
            </a:r>
            <a:r>
              <a:rPr lang="en-US" sz="2000" dirty="0"/>
              <a:t> </a:t>
            </a:r>
            <a:r>
              <a:rPr lang="el-GR" sz="2000" dirty="0"/>
              <a:t>σε περιφερειακό, τοπικό </a:t>
            </a:r>
            <a:r>
              <a:rPr lang="el-GR" sz="2000"/>
              <a:t>και εθνικό </a:t>
            </a:r>
            <a:r>
              <a:rPr lang="el-GR" sz="2000" dirty="0"/>
              <a:t>επίπεδο</a:t>
            </a:r>
            <a:endParaRPr lang="en-US" sz="2000" dirty="0"/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el-GR" sz="2000" dirty="0"/>
              <a:t>Την από κοινού υλοποίηση προγραμμάτων εκπαίδευσης, κατάρτισης και απόκτησης δεξιοτήτων</a:t>
            </a:r>
          </a:p>
        </p:txBody>
      </p:sp>
      <p:sp>
        <p:nvSpPr>
          <p:cNvPr id="20" name="Ορθογώνιο 19">
            <a:extLst>
              <a:ext uri="{FF2B5EF4-FFF2-40B4-BE49-F238E27FC236}">
                <a16:creationId xmlns:a16="http://schemas.microsoft.com/office/drawing/2014/main" id="{C2438DCB-868A-69FD-F0EA-C858671A7DDB}"/>
              </a:ext>
            </a:extLst>
          </p:cNvPr>
          <p:cNvSpPr/>
          <p:nvPr/>
        </p:nvSpPr>
        <p:spPr>
          <a:xfrm>
            <a:off x="964705" y="3325448"/>
            <a:ext cx="9702192" cy="3031944"/>
          </a:xfrm>
          <a:prstGeom prst="rect">
            <a:avLst/>
          </a:prstGeom>
          <a:noFill/>
          <a:ln w="28575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4" name="Ευθύγραμμο βέλος σύνδεσης 3">
            <a:extLst>
              <a:ext uri="{FF2B5EF4-FFF2-40B4-BE49-F238E27FC236}">
                <a16:creationId xmlns:a16="http://schemas.microsoft.com/office/drawing/2014/main" id="{6B9C2079-92AE-1654-32B1-52C32B9E2D6F}"/>
              </a:ext>
            </a:extLst>
          </p:cNvPr>
          <p:cNvCxnSpPr/>
          <p:nvPr/>
        </p:nvCxnSpPr>
        <p:spPr>
          <a:xfrm>
            <a:off x="5285180" y="1944413"/>
            <a:ext cx="187220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72A20A76-280C-61FE-46CA-9139DA733ED7}"/>
              </a:ext>
            </a:extLst>
          </p:cNvPr>
          <p:cNvCxnSpPr/>
          <p:nvPr/>
        </p:nvCxnSpPr>
        <p:spPr>
          <a:xfrm>
            <a:off x="6149280" y="2468959"/>
            <a:ext cx="187220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19F6DC8C-3E3C-5A8D-3584-DAD282DF7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1" y="1741283"/>
            <a:ext cx="3437940" cy="95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74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01D69-F685-22B3-FA06-D9EF581C7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59EA56A8-0B72-CCF7-7C02-2E96A7385B8F}"/>
              </a:ext>
            </a:extLst>
          </p:cNvPr>
          <p:cNvSpPr/>
          <p:nvPr/>
        </p:nvSpPr>
        <p:spPr>
          <a:xfrm>
            <a:off x="316632" y="213791"/>
            <a:ext cx="11377264" cy="6635638"/>
          </a:xfrm>
          <a:prstGeom prst="rect">
            <a:avLst/>
          </a:prstGeom>
          <a:gradFill>
            <a:gsLst>
              <a:gs pos="91000">
                <a:schemeClr val="bg1">
                  <a:lumMod val="95000"/>
                  <a:lumOff val="5000"/>
                </a:schemeClr>
              </a:gs>
              <a:gs pos="100000">
                <a:srgbClr val="F0EBD5">
                  <a:lumMod val="40000"/>
                  <a:lumOff val="60000"/>
                  <a:alpha val="13000"/>
                </a:srgbClr>
              </a:gs>
              <a:gs pos="100000">
                <a:srgbClr val="D1C39F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957" dirty="0">
              <a:solidFill>
                <a:schemeClr val="bg1"/>
              </a:solidFill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A74E75E7-DDD9-C126-CC37-80DF03F0A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816" y="322409"/>
            <a:ext cx="8496937" cy="1124748"/>
          </a:xfrm>
        </p:spPr>
        <p:txBody>
          <a:bodyPr/>
          <a:lstStyle/>
          <a:p>
            <a:pPr algn="ctr"/>
            <a:br>
              <a:rPr lang="en-US" sz="2982" b="1" dirty="0"/>
            </a:br>
            <a:endParaRPr lang="el-GR" sz="2982" dirty="0">
              <a:solidFill>
                <a:srgbClr val="C00000"/>
              </a:solidFill>
            </a:endParaRPr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D4F78A8C-742A-5D0E-5747-9CB43F7368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t="8184" r="28847" b="12307"/>
          <a:stretch/>
        </p:blipFill>
        <p:spPr>
          <a:xfrm>
            <a:off x="11904043" y="1"/>
            <a:ext cx="970582" cy="884782"/>
          </a:xfrm>
          <a:prstGeom prst="rect">
            <a:avLst/>
          </a:prstGeom>
        </p:spPr>
      </p:pic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35A715E8-0B40-2F01-4D41-FAAC56955B34}"/>
              </a:ext>
            </a:extLst>
          </p:cNvPr>
          <p:cNvCxnSpPr>
            <a:cxnSpLocks/>
          </p:cNvCxnSpPr>
          <p:nvPr/>
        </p:nvCxnSpPr>
        <p:spPr>
          <a:xfrm>
            <a:off x="1684786" y="392746"/>
            <a:ext cx="855314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εία γραμμή σύνδεσης 13">
            <a:extLst>
              <a:ext uri="{FF2B5EF4-FFF2-40B4-BE49-F238E27FC236}">
                <a16:creationId xmlns:a16="http://schemas.microsoft.com/office/drawing/2014/main" id="{BCEBAD1D-5D02-7505-4C9C-C5C20E1FAF61}"/>
              </a:ext>
            </a:extLst>
          </p:cNvPr>
          <p:cNvCxnSpPr/>
          <p:nvPr/>
        </p:nvCxnSpPr>
        <p:spPr>
          <a:xfrm>
            <a:off x="1684786" y="1447157"/>
            <a:ext cx="864095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3">
            <a:extLst>
              <a:ext uri="{FF2B5EF4-FFF2-40B4-BE49-F238E27FC236}">
                <a16:creationId xmlns:a16="http://schemas.microsoft.com/office/drawing/2014/main" id="{444BFCDE-1D4B-B1E6-AD19-3F8980E4A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3810" y="501365"/>
            <a:ext cx="8368726" cy="7386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914400" fontAlgn="ctr"/>
            <a:r>
              <a:rPr lang="el-GR" altLang="el-GR" b="1" dirty="0">
                <a:latin typeface="+mn-lt"/>
              </a:rPr>
              <a:t>Δημοσίευση ενημερωτικού σημειώματος ανάλυσης στοιχείων τοπικής επιχειρηματικής δραστηριότητας 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74F55F76-C6F7-30EF-1150-06D9468BE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64" y="2294439"/>
            <a:ext cx="5690748" cy="2778242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09D8FBF8-060A-1D63-95EC-5A5064033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60" y="2180927"/>
            <a:ext cx="5310286" cy="372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81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316632" y="187229"/>
            <a:ext cx="11377264" cy="6635638"/>
          </a:xfrm>
          <a:prstGeom prst="rect">
            <a:avLst/>
          </a:prstGeom>
          <a:gradFill>
            <a:gsLst>
              <a:gs pos="91000">
                <a:schemeClr val="bg1">
                  <a:lumMod val="95000"/>
                  <a:lumOff val="5000"/>
                </a:schemeClr>
              </a:gs>
              <a:gs pos="100000">
                <a:srgbClr val="F0EBD5">
                  <a:lumMod val="40000"/>
                  <a:lumOff val="60000"/>
                  <a:alpha val="13000"/>
                </a:srgbClr>
              </a:gs>
              <a:gs pos="100000">
                <a:srgbClr val="D1C39F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957" dirty="0">
              <a:solidFill>
                <a:schemeClr val="bg1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972816" y="322409"/>
            <a:ext cx="8496937" cy="1124748"/>
          </a:xfrm>
        </p:spPr>
        <p:txBody>
          <a:bodyPr/>
          <a:lstStyle/>
          <a:p>
            <a:pPr algn="ctr"/>
            <a:br>
              <a:rPr lang="en-US" sz="2982" b="1" dirty="0"/>
            </a:br>
            <a:endParaRPr lang="el-GR" sz="2982" dirty="0">
              <a:solidFill>
                <a:srgbClr val="C00000"/>
              </a:solidFill>
            </a:endParaRPr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74E33BE9-08EE-44B1-8520-7C0091ABD9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t="8184" r="28847" b="12307"/>
          <a:stretch/>
        </p:blipFill>
        <p:spPr>
          <a:xfrm>
            <a:off x="11904043" y="1"/>
            <a:ext cx="970582" cy="8847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868A67-0751-D318-3F8E-D55D95E5AE00}"/>
              </a:ext>
            </a:extLst>
          </p:cNvPr>
          <p:cNvSpPr txBox="1"/>
          <p:nvPr/>
        </p:nvSpPr>
        <p:spPr>
          <a:xfrm>
            <a:off x="1612776" y="469284"/>
            <a:ext cx="84969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b="1" dirty="0"/>
              <a:t>Εξωστρέφεια</a:t>
            </a:r>
            <a:r>
              <a:rPr lang="en-US" sz="2400" b="1" dirty="0"/>
              <a:t>: </a:t>
            </a:r>
            <a:r>
              <a:rPr lang="el-GR" sz="2400" b="1" dirty="0"/>
              <a:t>Προβολή της Χίου και των προϊόντων της σε εθνικά Μέσα Μαζικής Ενημέρωσης </a:t>
            </a: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04AD4F68-6A4A-5D3B-8A20-0020CCFB5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7" b="21682"/>
          <a:stretch/>
        </p:blipFill>
        <p:spPr>
          <a:xfrm>
            <a:off x="6027756" y="1729212"/>
            <a:ext cx="5362073" cy="4395419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7F663EC9-306C-8AF4-52B6-A5F77B1FF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6" y="1685386"/>
            <a:ext cx="5413276" cy="438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65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316632" y="187229"/>
            <a:ext cx="11377264" cy="6800127"/>
          </a:xfrm>
          <a:prstGeom prst="rect">
            <a:avLst/>
          </a:prstGeom>
          <a:gradFill>
            <a:gsLst>
              <a:gs pos="91000">
                <a:schemeClr val="bg1">
                  <a:lumMod val="95000"/>
                  <a:lumOff val="5000"/>
                </a:schemeClr>
              </a:gs>
              <a:gs pos="100000">
                <a:srgbClr val="F0EBD5">
                  <a:lumMod val="40000"/>
                  <a:lumOff val="60000"/>
                  <a:alpha val="13000"/>
                </a:srgbClr>
              </a:gs>
              <a:gs pos="100000">
                <a:srgbClr val="D1C39F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957" dirty="0">
              <a:solidFill>
                <a:schemeClr val="bg1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8468" y="276792"/>
            <a:ext cx="11041549" cy="773980"/>
          </a:xfrm>
        </p:spPr>
        <p:txBody>
          <a:bodyPr/>
          <a:lstStyle/>
          <a:p>
            <a:pPr algn="ctr"/>
            <a:r>
              <a:rPr lang="el-GR" sz="2800" b="1" dirty="0"/>
              <a:t>Παρεμβάσεις</a:t>
            </a:r>
            <a:br>
              <a:rPr lang="el-GR" sz="2800" b="1" dirty="0"/>
            </a:br>
            <a:r>
              <a:rPr lang="el-GR" sz="2400" b="1" dirty="0"/>
              <a:t>Ενδεικτικές παρεμβάσεις του Επιμελητηρίου Χίου για τη στήριξη της επιχειρηματικότητας</a:t>
            </a:r>
            <a:endParaRPr lang="el-GR" sz="2400" dirty="0">
              <a:solidFill>
                <a:srgbClr val="0070C0"/>
              </a:solidFill>
            </a:endParaRPr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74E33BE9-08EE-44B1-8520-7C0091ABD9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t="8184" r="28847" b="12307"/>
          <a:stretch/>
        </p:blipFill>
        <p:spPr>
          <a:xfrm>
            <a:off x="11904043" y="1"/>
            <a:ext cx="970582" cy="884782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D6B49F3C-C5DF-5866-0F1F-774DD1B682D6}"/>
              </a:ext>
            </a:extLst>
          </p:cNvPr>
          <p:cNvSpPr/>
          <p:nvPr/>
        </p:nvSpPr>
        <p:spPr>
          <a:xfrm>
            <a:off x="460649" y="5629944"/>
            <a:ext cx="5184576" cy="77398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7241A6-243C-18C2-5770-2D20878C6745}"/>
              </a:ext>
            </a:extLst>
          </p:cNvPr>
          <p:cNvSpPr txBox="1"/>
          <p:nvPr/>
        </p:nvSpPr>
        <p:spPr>
          <a:xfrm>
            <a:off x="295438" y="5758823"/>
            <a:ext cx="55185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Παρέμβαση για το Μεταφορικό Ισοδύναμο</a:t>
            </a: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17B571C2-746C-23D6-B4EC-7EEB1ADAA91C}"/>
              </a:ext>
            </a:extLst>
          </p:cNvPr>
          <p:cNvSpPr/>
          <p:nvPr/>
        </p:nvSpPr>
        <p:spPr>
          <a:xfrm>
            <a:off x="5835226" y="5625096"/>
            <a:ext cx="5688632" cy="96759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FBEA78-31C5-FDBC-FA47-E7D65C7FA31C}"/>
              </a:ext>
            </a:extLst>
          </p:cNvPr>
          <p:cNvSpPr txBox="1"/>
          <p:nvPr/>
        </p:nvSpPr>
        <p:spPr>
          <a:xfrm>
            <a:off x="5750883" y="5723560"/>
            <a:ext cx="58786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Παρέμβαση για την επαναφορά των μικρών νησιών ΠΒΑ στο καθεστώς του μειωμένου συντελεστή 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5C99AB39-80F6-E72B-9AFA-B227D51E9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27" y="1329289"/>
            <a:ext cx="5048955" cy="4115374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99C5A747-1EFE-D418-D7EB-6F761D1945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586" y="1233461"/>
            <a:ext cx="4319972" cy="4116679"/>
          </a:xfrm>
          <a:prstGeom prst="rect">
            <a:avLst/>
          </a:prstGeom>
        </p:spPr>
      </p:pic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4E7D0331-169B-8AB2-3721-76AC2FE7D79A}"/>
              </a:ext>
            </a:extLst>
          </p:cNvPr>
          <p:cNvSpPr/>
          <p:nvPr/>
        </p:nvSpPr>
        <p:spPr>
          <a:xfrm>
            <a:off x="6212893" y="1209143"/>
            <a:ext cx="5048954" cy="4251426"/>
          </a:xfrm>
          <a:prstGeom prst="rect">
            <a:avLst/>
          </a:prstGeom>
          <a:noFill/>
          <a:ln w="19050">
            <a:solidFill>
              <a:srgbClr val="00206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EB844270-EE1C-EFB7-1041-CE10B31982BD}"/>
              </a:ext>
            </a:extLst>
          </p:cNvPr>
          <p:cNvSpPr/>
          <p:nvPr/>
        </p:nvSpPr>
        <p:spPr>
          <a:xfrm>
            <a:off x="539726" y="1249606"/>
            <a:ext cx="5186756" cy="4251425"/>
          </a:xfrm>
          <a:prstGeom prst="rect">
            <a:avLst/>
          </a:prstGeom>
          <a:noFill/>
          <a:ln w="19050">
            <a:solidFill>
              <a:srgbClr val="00206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85527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316632" y="187229"/>
            <a:ext cx="11377264" cy="6635638"/>
          </a:xfrm>
          <a:prstGeom prst="rect">
            <a:avLst/>
          </a:prstGeom>
          <a:gradFill>
            <a:gsLst>
              <a:gs pos="91000">
                <a:schemeClr val="bg1">
                  <a:lumMod val="95000"/>
                  <a:lumOff val="5000"/>
                </a:schemeClr>
              </a:gs>
              <a:gs pos="100000">
                <a:srgbClr val="F0EBD5">
                  <a:lumMod val="40000"/>
                  <a:lumOff val="60000"/>
                  <a:alpha val="13000"/>
                </a:srgbClr>
              </a:gs>
              <a:gs pos="100000">
                <a:srgbClr val="D1C39F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57">
                <a:solidFill>
                  <a:schemeClr val="bg1"/>
                </a:solidFill>
              </a:rPr>
              <a:t>https://www.youtube.com/watch?v=WrF1AyIfDSY</a:t>
            </a:r>
            <a:endParaRPr lang="el-GR" sz="1957" dirty="0">
              <a:solidFill>
                <a:schemeClr val="bg1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972816" y="322409"/>
            <a:ext cx="8496937" cy="1124748"/>
          </a:xfrm>
        </p:spPr>
        <p:txBody>
          <a:bodyPr/>
          <a:lstStyle/>
          <a:p>
            <a:pPr algn="ctr"/>
            <a:br>
              <a:rPr lang="en-US" sz="2982" b="1" dirty="0"/>
            </a:br>
            <a:endParaRPr lang="el-GR" sz="2982" dirty="0">
              <a:solidFill>
                <a:srgbClr val="C00000"/>
              </a:solidFill>
            </a:endParaRPr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74E33BE9-08EE-44B1-8520-7C0091ABD9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t="8184" r="28847" b="12307"/>
          <a:stretch/>
        </p:blipFill>
        <p:spPr>
          <a:xfrm>
            <a:off x="11904043" y="1"/>
            <a:ext cx="970582" cy="884782"/>
          </a:xfrm>
          <a:prstGeom prst="rect">
            <a:avLst/>
          </a:prstGeom>
        </p:spPr>
      </p:pic>
      <p:grpSp>
        <p:nvGrpSpPr>
          <p:cNvPr id="6" name="Ομάδα 5">
            <a:extLst>
              <a:ext uri="{FF2B5EF4-FFF2-40B4-BE49-F238E27FC236}">
                <a16:creationId xmlns:a16="http://schemas.microsoft.com/office/drawing/2014/main" id="{108E8B89-81E0-A007-0F91-6F1D84040D25}"/>
              </a:ext>
            </a:extLst>
          </p:cNvPr>
          <p:cNvGrpSpPr/>
          <p:nvPr/>
        </p:nvGrpSpPr>
        <p:grpSpPr>
          <a:xfrm>
            <a:off x="2712731" y="1028799"/>
            <a:ext cx="6762876" cy="1061829"/>
            <a:chOff x="2332856" y="1521058"/>
            <a:chExt cx="6762876" cy="1061829"/>
          </a:xfrm>
        </p:grpSpPr>
        <p:sp>
          <p:nvSpPr>
            <p:cNvPr id="9" name="Μισό πλαίσιο 8">
              <a:extLst>
                <a:ext uri="{FF2B5EF4-FFF2-40B4-BE49-F238E27FC236}">
                  <a16:creationId xmlns:a16="http://schemas.microsoft.com/office/drawing/2014/main" id="{F723A134-17D3-73A9-E358-8132FE363E7F}"/>
                </a:ext>
              </a:extLst>
            </p:cNvPr>
            <p:cNvSpPr/>
            <p:nvPr/>
          </p:nvSpPr>
          <p:spPr>
            <a:xfrm>
              <a:off x="2332856" y="1521058"/>
              <a:ext cx="293909" cy="1061829"/>
            </a:xfrm>
            <a:prstGeom prst="halfFram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0" name="Μισό πλαίσιο 9">
              <a:extLst>
                <a:ext uri="{FF2B5EF4-FFF2-40B4-BE49-F238E27FC236}">
                  <a16:creationId xmlns:a16="http://schemas.microsoft.com/office/drawing/2014/main" id="{39091C18-81F0-16A8-5859-A83D5889C870}"/>
                </a:ext>
              </a:extLst>
            </p:cNvPr>
            <p:cNvSpPr/>
            <p:nvPr/>
          </p:nvSpPr>
          <p:spPr>
            <a:xfrm rot="10800000">
              <a:off x="8741568" y="1521059"/>
              <a:ext cx="354164" cy="1048734"/>
            </a:xfrm>
            <a:prstGeom prst="halfFram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D07830-A427-197D-F279-EAE11099A93B}"/>
                </a:ext>
              </a:extLst>
            </p:cNvPr>
            <p:cNvSpPr txBox="1"/>
            <p:nvPr/>
          </p:nvSpPr>
          <p:spPr>
            <a:xfrm>
              <a:off x="2458748" y="1714555"/>
              <a:ext cx="661298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dirty="0"/>
                <a:t>Άρωμα Χίου</a:t>
              </a:r>
              <a:r>
                <a:rPr lang="en-US" dirty="0"/>
                <a:t>: </a:t>
              </a:r>
              <a:r>
                <a:rPr lang="el-GR" dirty="0"/>
                <a:t>Η Χίος και τα προϊόντα της στην καρδιά της Ελλάδας</a:t>
              </a:r>
            </a:p>
          </p:txBody>
        </p:sp>
      </p:grp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5A45B33B-F8EB-F628-49A0-E62C3D2CE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264" y="2594029"/>
            <a:ext cx="5323615" cy="3564115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B3141A8C-A3F5-1FA7-EFBC-AB370CE23D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96" y="2594029"/>
            <a:ext cx="5323614" cy="3549076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321C1A-9D26-6BBD-2556-4FCFFCFF0BF1}"/>
              </a:ext>
            </a:extLst>
          </p:cNvPr>
          <p:cNvSpPr txBox="1"/>
          <p:nvPr/>
        </p:nvSpPr>
        <p:spPr>
          <a:xfrm>
            <a:off x="2786428" y="321992"/>
            <a:ext cx="64376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000" b="1" dirty="0"/>
              <a:t>Εκθέσεις</a:t>
            </a:r>
            <a:r>
              <a:rPr lang="en-US" sz="2400" b="1" dirty="0"/>
              <a:t> - </a:t>
            </a:r>
            <a:r>
              <a:rPr lang="el-GR" sz="2000" b="1" dirty="0"/>
              <a:t>Εκδηλώσεις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577611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316632" y="164703"/>
            <a:ext cx="11377264" cy="6822653"/>
          </a:xfrm>
          <a:prstGeom prst="rect">
            <a:avLst/>
          </a:prstGeom>
          <a:gradFill>
            <a:gsLst>
              <a:gs pos="91000">
                <a:schemeClr val="bg1">
                  <a:lumMod val="95000"/>
                  <a:lumOff val="5000"/>
                </a:schemeClr>
              </a:gs>
              <a:gs pos="100000">
                <a:srgbClr val="F0EBD5">
                  <a:lumMod val="40000"/>
                  <a:lumOff val="60000"/>
                  <a:alpha val="13000"/>
                </a:srgbClr>
              </a:gs>
              <a:gs pos="100000">
                <a:srgbClr val="D1C39F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957" dirty="0">
              <a:solidFill>
                <a:schemeClr val="bg1"/>
              </a:solidFill>
            </a:endParaRPr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74E33BE9-08EE-44B1-8520-7C0091ABD9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t="8184" r="28847" b="12307"/>
          <a:stretch/>
        </p:blipFill>
        <p:spPr>
          <a:xfrm>
            <a:off x="11904043" y="1"/>
            <a:ext cx="970582" cy="884782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C8AF18C8-81EA-EF67-FF58-FDF343C3C05C}"/>
              </a:ext>
            </a:extLst>
          </p:cNvPr>
          <p:cNvSpPr/>
          <p:nvPr/>
        </p:nvSpPr>
        <p:spPr>
          <a:xfrm>
            <a:off x="604664" y="5277271"/>
            <a:ext cx="5328789" cy="136815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Επιστολή προς τον Πρωθυπουργό, κ. Κυριάκο Μητσοτάκη, αναφορικά με το πρόσφατο Προεδρικό Διάταγμα ως προς τις δυνατότητες δόμησης</a:t>
            </a: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362BC051-4A40-A084-AE35-321AB2B14473}"/>
              </a:ext>
            </a:extLst>
          </p:cNvPr>
          <p:cNvSpPr/>
          <p:nvPr/>
        </p:nvSpPr>
        <p:spPr>
          <a:xfrm>
            <a:off x="6267471" y="5643781"/>
            <a:ext cx="5184576" cy="100164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528E5F-2317-59E0-BA16-AEF86232DD64}"/>
              </a:ext>
            </a:extLst>
          </p:cNvPr>
          <p:cNvSpPr txBox="1"/>
          <p:nvPr/>
        </p:nvSpPr>
        <p:spPr>
          <a:xfrm>
            <a:off x="6005263" y="5824827"/>
            <a:ext cx="55185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Παρέμβαση για τις δράσεις ΕΣΠΑ</a:t>
            </a:r>
          </a:p>
        </p:txBody>
      </p:sp>
      <p:sp>
        <p:nvSpPr>
          <p:cNvPr id="12" name="Τίτλος 1">
            <a:extLst>
              <a:ext uri="{FF2B5EF4-FFF2-40B4-BE49-F238E27FC236}">
                <a16:creationId xmlns:a16="http://schemas.microsoft.com/office/drawing/2014/main" id="{3665F754-7CBC-C318-98A2-456A2EDDC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468" y="164703"/>
            <a:ext cx="11041549" cy="773980"/>
          </a:xfrm>
        </p:spPr>
        <p:txBody>
          <a:bodyPr/>
          <a:lstStyle/>
          <a:p>
            <a:pPr algn="ctr"/>
            <a:r>
              <a:rPr lang="el-GR" sz="2800" b="1" dirty="0"/>
              <a:t>Παρεμβάσεις</a:t>
            </a:r>
            <a:br>
              <a:rPr lang="el-GR" sz="2800" b="1" dirty="0"/>
            </a:br>
            <a:r>
              <a:rPr lang="el-GR" sz="2400" b="1" dirty="0"/>
              <a:t>Ενδεικτικές παρεμβάσεις του Επιμελητηρίου Χίου για τη στήριξη της επιχειρηματικότητας</a:t>
            </a:r>
            <a:endParaRPr lang="el-GR" sz="2400" dirty="0">
              <a:solidFill>
                <a:srgbClr val="0070C0"/>
              </a:solidFill>
            </a:endParaRP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B2658F22-F593-A6B1-1571-EF24CC1D3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71" y="1323568"/>
            <a:ext cx="5001323" cy="4229690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CD0F33D7-B253-0AD5-FEC8-ABFA9D2ACC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63" y="1455331"/>
            <a:ext cx="4791744" cy="364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80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61094-1442-CEF8-2FAD-DA3704246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AFE78A02-29F4-7A6C-D9C2-542A71B20AAD}"/>
              </a:ext>
            </a:extLst>
          </p:cNvPr>
          <p:cNvSpPr/>
          <p:nvPr/>
        </p:nvSpPr>
        <p:spPr>
          <a:xfrm>
            <a:off x="339993" y="164703"/>
            <a:ext cx="11377264" cy="6635638"/>
          </a:xfrm>
          <a:prstGeom prst="rect">
            <a:avLst/>
          </a:prstGeom>
          <a:gradFill>
            <a:gsLst>
              <a:gs pos="91000">
                <a:schemeClr val="bg1">
                  <a:lumMod val="95000"/>
                  <a:lumOff val="5000"/>
                </a:schemeClr>
              </a:gs>
              <a:gs pos="100000">
                <a:srgbClr val="F0EBD5">
                  <a:lumMod val="40000"/>
                  <a:lumOff val="60000"/>
                  <a:alpha val="13000"/>
                </a:srgbClr>
              </a:gs>
              <a:gs pos="100000">
                <a:srgbClr val="D1C39F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957">
              <a:solidFill>
                <a:schemeClr val="bg1"/>
              </a:solidFill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B6BFE99-275A-9677-CF14-8D2DE254B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8452" y="620764"/>
            <a:ext cx="8047302" cy="1124748"/>
          </a:xfrm>
        </p:spPr>
        <p:txBody>
          <a:bodyPr/>
          <a:lstStyle/>
          <a:p>
            <a:pPr algn="ctr"/>
            <a:br>
              <a:rPr lang="en-US" sz="2982" b="1" dirty="0"/>
            </a:br>
            <a:endParaRPr lang="el-GR" sz="2982" dirty="0">
              <a:solidFill>
                <a:srgbClr val="C00000"/>
              </a:solidFill>
            </a:endParaRPr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63A63DA1-9348-D092-1247-4C0BDD9676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t="8184" r="28847" b="12307"/>
          <a:stretch/>
        </p:blipFill>
        <p:spPr>
          <a:xfrm>
            <a:off x="11904043" y="1"/>
            <a:ext cx="970582" cy="88478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94AE49B-CDF8-982A-D23E-1B21AC8B1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5378" y="1078549"/>
            <a:ext cx="8670848" cy="112474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b="1" dirty="0" err="1"/>
              <a:t>ClusTech</a:t>
            </a:r>
            <a:r>
              <a:rPr lang="en-US" sz="2000" dirty="0"/>
              <a:t> </a:t>
            </a:r>
            <a:r>
              <a:rPr lang="el-GR" sz="2000" b="1" dirty="0"/>
              <a:t>«Δημιουργία </a:t>
            </a:r>
            <a:r>
              <a:rPr lang="en-US" sz="2000" b="1" dirty="0"/>
              <a:t>cluster </a:t>
            </a:r>
            <a:r>
              <a:rPr lang="el-GR" sz="2000" b="1" dirty="0"/>
              <a:t>ενεργειακών κοινοτήτων στην Ελλάδα και στην Κύπρο»</a:t>
            </a:r>
          </a:p>
          <a:p>
            <a:pPr marL="0" indent="0" algn="ctr">
              <a:buNone/>
            </a:pPr>
            <a:r>
              <a:rPr lang="el-GR" sz="2000" b="1" dirty="0"/>
              <a:t>Κύριος Δικαιούχος – Επιμελητήριο Χίου </a:t>
            </a:r>
            <a:r>
              <a:rPr lang="en-US" sz="2000" b="1" dirty="0"/>
              <a:t>:</a:t>
            </a:r>
            <a:r>
              <a:rPr lang="el-GR" sz="2000" b="1" dirty="0"/>
              <a:t> Π/Υ 191.295€</a:t>
            </a:r>
            <a:br>
              <a:rPr lang="el-GR" sz="2000" b="1" dirty="0"/>
            </a:br>
            <a:endParaRPr lang="en-US" sz="2000" dirty="0">
              <a:solidFill>
                <a:schemeClr val="accent1"/>
              </a:solidFill>
            </a:endParaRPr>
          </a:p>
        </p:txBody>
      </p:sp>
      <p:cxnSp>
        <p:nvCxnSpPr>
          <p:cNvPr id="17" name="Ευθεία γραμμή σύνδεσης 16">
            <a:extLst>
              <a:ext uri="{FF2B5EF4-FFF2-40B4-BE49-F238E27FC236}">
                <a16:creationId xmlns:a16="http://schemas.microsoft.com/office/drawing/2014/main" id="{3CA8081E-E29E-D389-57CC-E2A47E4293B0}"/>
              </a:ext>
            </a:extLst>
          </p:cNvPr>
          <p:cNvCxnSpPr/>
          <p:nvPr/>
        </p:nvCxnSpPr>
        <p:spPr>
          <a:xfrm>
            <a:off x="1774984" y="2238029"/>
            <a:ext cx="8594236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Ευθεία γραμμή σύνδεσης 18">
            <a:extLst>
              <a:ext uri="{FF2B5EF4-FFF2-40B4-BE49-F238E27FC236}">
                <a16:creationId xmlns:a16="http://schemas.microsoft.com/office/drawing/2014/main" id="{7D2340C9-627A-F2C7-E2D3-FE83EE166911}"/>
              </a:ext>
            </a:extLst>
          </p:cNvPr>
          <p:cNvCxnSpPr>
            <a:cxnSpLocks/>
          </p:cNvCxnSpPr>
          <p:nvPr/>
        </p:nvCxnSpPr>
        <p:spPr>
          <a:xfrm flipV="1">
            <a:off x="1746104" y="1936916"/>
            <a:ext cx="0" cy="28411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Ευθεία γραμμή σύνδεσης 20">
            <a:extLst>
              <a:ext uri="{FF2B5EF4-FFF2-40B4-BE49-F238E27FC236}">
                <a16:creationId xmlns:a16="http://schemas.microsoft.com/office/drawing/2014/main" id="{0AEA10BF-1034-74E2-6CB4-70BE5EA0A1B2}"/>
              </a:ext>
            </a:extLst>
          </p:cNvPr>
          <p:cNvCxnSpPr/>
          <p:nvPr/>
        </p:nvCxnSpPr>
        <p:spPr>
          <a:xfrm flipV="1">
            <a:off x="10356893" y="972055"/>
            <a:ext cx="0" cy="122969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Ευθεία γραμμή σύνδεσης 21">
            <a:extLst>
              <a:ext uri="{FF2B5EF4-FFF2-40B4-BE49-F238E27FC236}">
                <a16:creationId xmlns:a16="http://schemas.microsoft.com/office/drawing/2014/main" id="{AA7DE538-264F-A062-CF7F-B6DBEF0F1BCB}"/>
              </a:ext>
            </a:extLst>
          </p:cNvPr>
          <p:cNvCxnSpPr>
            <a:cxnSpLocks/>
          </p:cNvCxnSpPr>
          <p:nvPr/>
        </p:nvCxnSpPr>
        <p:spPr>
          <a:xfrm flipV="1">
            <a:off x="4164205" y="972055"/>
            <a:ext cx="6192688" cy="24239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5" name="Ευθεία γραμμή σύνδεσης 24">
            <a:extLst>
              <a:ext uri="{FF2B5EF4-FFF2-40B4-BE49-F238E27FC236}">
                <a16:creationId xmlns:a16="http://schemas.microsoft.com/office/drawing/2014/main" id="{3E29BCD1-A13F-95DF-DB85-6335903536AA}"/>
              </a:ext>
            </a:extLst>
          </p:cNvPr>
          <p:cNvCxnSpPr>
            <a:cxnSpLocks/>
          </p:cNvCxnSpPr>
          <p:nvPr/>
        </p:nvCxnSpPr>
        <p:spPr>
          <a:xfrm>
            <a:off x="1731508" y="1011731"/>
            <a:ext cx="2257532" cy="9613"/>
          </a:xfrm>
          <a:prstGeom prst="line">
            <a:avLst/>
          </a:prstGeom>
          <a:ln w="3810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Ευθεία γραμμή σύνδεσης 36">
            <a:extLst>
              <a:ext uri="{FF2B5EF4-FFF2-40B4-BE49-F238E27FC236}">
                <a16:creationId xmlns:a16="http://schemas.microsoft.com/office/drawing/2014/main" id="{6D5149F0-A956-21E7-8666-312158D8299B}"/>
              </a:ext>
            </a:extLst>
          </p:cNvPr>
          <p:cNvCxnSpPr>
            <a:cxnSpLocks/>
          </p:cNvCxnSpPr>
          <p:nvPr/>
        </p:nvCxnSpPr>
        <p:spPr>
          <a:xfrm>
            <a:off x="1733693" y="1036780"/>
            <a:ext cx="0" cy="840638"/>
          </a:xfrm>
          <a:prstGeom prst="line">
            <a:avLst/>
          </a:prstGeom>
          <a:ln w="3810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2AA3A-D9F9-6D6E-A9E6-925F47079635}"/>
              </a:ext>
            </a:extLst>
          </p:cNvPr>
          <p:cNvSpPr txBox="1">
            <a:spLocks/>
          </p:cNvSpPr>
          <p:nvPr/>
        </p:nvSpPr>
        <p:spPr>
          <a:xfrm>
            <a:off x="955713" y="2842921"/>
            <a:ext cx="10145825" cy="2280854"/>
          </a:xfrm>
          <a:prstGeom prst="rect">
            <a:avLst/>
          </a:prstGeom>
        </p:spPr>
        <p:txBody>
          <a:bodyPr vert="horz" lIns="100593" tIns="50297" rIns="100593" bIns="50297" rtlCol="0">
            <a:noAutofit/>
          </a:bodyPr>
          <a:lstStyle>
            <a:lvl1pPr marL="351516" indent="-234344" algn="l" defTabSz="93737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3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6163" indent="-234344" algn="l" defTabSz="937376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1114" indent="-234344" algn="l" defTabSz="937376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2327" indent="-234344" algn="l" defTabSz="937376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3539" indent="-234344" algn="l" defTabSz="937376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39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1016" indent="-187475" algn="l" defTabSz="93737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9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8490" indent="-187475" algn="l" defTabSz="937376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5965" indent="-187475" algn="l" defTabSz="937376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43441" indent="-187475" algn="l" defTabSz="937376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GB" sz="2400" dirty="0"/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FA3CAB92-D346-BD6B-840B-1E022D571D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571" y="2467459"/>
            <a:ext cx="3657877" cy="2743408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07B34E50-98BD-976D-C8AD-7007DBBE9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47" y="2370875"/>
            <a:ext cx="3365581" cy="3792751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755DF9-1926-1CFA-EECB-1CCA3D09BE85}"/>
              </a:ext>
            </a:extLst>
          </p:cNvPr>
          <p:cNvSpPr txBox="1"/>
          <p:nvPr/>
        </p:nvSpPr>
        <p:spPr>
          <a:xfrm>
            <a:off x="4493096" y="321162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/>
              <a:t>Συμμετοχή σε έργα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7D3AE4C-BF3C-C46B-7483-0837D29C91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301" y="5387317"/>
            <a:ext cx="2977675" cy="1323666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320BD578-930D-23F6-BA73-FE28DDA0EC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448" y="2473761"/>
            <a:ext cx="3586871" cy="269015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9726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6D997-EA4B-9FC0-6A4B-3DDBD7B9C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FBE50D4D-A92D-8247-2861-513364D26294}"/>
              </a:ext>
            </a:extLst>
          </p:cNvPr>
          <p:cNvSpPr/>
          <p:nvPr/>
        </p:nvSpPr>
        <p:spPr>
          <a:xfrm>
            <a:off x="339993" y="217248"/>
            <a:ext cx="11377264" cy="6635638"/>
          </a:xfrm>
          <a:prstGeom prst="rect">
            <a:avLst/>
          </a:prstGeom>
          <a:gradFill>
            <a:gsLst>
              <a:gs pos="91000">
                <a:schemeClr val="bg1">
                  <a:lumMod val="95000"/>
                  <a:lumOff val="5000"/>
                </a:schemeClr>
              </a:gs>
              <a:gs pos="100000">
                <a:srgbClr val="F0EBD5">
                  <a:lumMod val="40000"/>
                  <a:lumOff val="60000"/>
                  <a:alpha val="13000"/>
                </a:srgbClr>
              </a:gs>
              <a:gs pos="100000">
                <a:srgbClr val="D1C39F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957">
              <a:solidFill>
                <a:schemeClr val="bg1"/>
              </a:solidFill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71D7397-C9FF-EE6F-C4BF-3E9421649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8452" y="620764"/>
            <a:ext cx="8047302" cy="1124748"/>
          </a:xfrm>
        </p:spPr>
        <p:txBody>
          <a:bodyPr/>
          <a:lstStyle/>
          <a:p>
            <a:pPr algn="ctr"/>
            <a:br>
              <a:rPr lang="en-US" sz="2982" b="1" dirty="0"/>
            </a:br>
            <a:endParaRPr lang="el-GR" sz="2982" dirty="0">
              <a:solidFill>
                <a:srgbClr val="C00000"/>
              </a:solidFill>
            </a:endParaRPr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314DA34D-6F28-F1AC-85A8-1437F89375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t="8184" r="28847" b="12307"/>
          <a:stretch/>
        </p:blipFill>
        <p:spPr>
          <a:xfrm>
            <a:off x="11904043" y="1"/>
            <a:ext cx="970582" cy="88478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433D260-47B4-A139-59C8-7CDA70A98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8372" y="856186"/>
            <a:ext cx="8670848" cy="11247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br>
              <a:rPr lang="el-GR" sz="3600" b="1" dirty="0"/>
            </a:br>
            <a:endParaRPr lang="en-US" sz="2400" dirty="0">
              <a:solidFill>
                <a:schemeClr val="accent1"/>
              </a:solidFill>
            </a:endParaRPr>
          </a:p>
        </p:txBody>
      </p:sp>
      <p:cxnSp>
        <p:nvCxnSpPr>
          <p:cNvPr id="19" name="Ευθεία γραμμή σύνδεσης 18">
            <a:extLst>
              <a:ext uri="{FF2B5EF4-FFF2-40B4-BE49-F238E27FC236}">
                <a16:creationId xmlns:a16="http://schemas.microsoft.com/office/drawing/2014/main" id="{C965E1EA-5E06-217D-D5C3-FE295427B222}"/>
              </a:ext>
            </a:extLst>
          </p:cNvPr>
          <p:cNvCxnSpPr>
            <a:cxnSpLocks/>
          </p:cNvCxnSpPr>
          <p:nvPr/>
        </p:nvCxnSpPr>
        <p:spPr>
          <a:xfrm flipV="1">
            <a:off x="746935" y="2700864"/>
            <a:ext cx="0" cy="28411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5" name="Ευθεία γραμμή σύνδεσης 24">
            <a:extLst>
              <a:ext uri="{FF2B5EF4-FFF2-40B4-BE49-F238E27FC236}">
                <a16:creationId xmlns:a16="http://schemas.microsoft.com/office/drawing/2014/main" id="{4F27DC75-AD95-7C47-7F6A-569851A32D7C}"/>
              </a:ext>
            </a:extLst>
          </p:cNvPr>
          <p:cNvCxnSpPr>
            <a:cxnSpLocks/>
          </p:cNvCxnSpPr>
          <p:nvPr/>
        </p:nvCxnSpPr>
        <p:spPr>
          <a:xfrm>
            <a:off x="992053" y="2650822"/>
            <a:ext cx="2257532" cy="9613"/>
          </a:xfrm>
          <a:prstGeom prst="line">
            <a:avLst/>
          </a:prstGeom>
          <a:ln w="3810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F3B14-3DAD-BBCC-9D10-47C61337CE62}"/>
              </a:ext>
            </a:extLst>
          </p:cNvPr>
          <p:cNvSpPr txBox="1">
            <a:spLocks/>
          </p:cNvSpPr>
          <p:nvPr/>
        </p:nvSpPr>
        <p:spPr>
          <a:xfrm>
            <a:off x="955713" y="2842921"/>
            <a:ext cx="10145825" cy="2280854"/>
          </a:xfrm>
          <a:prstGeom prst="rect">
            <a:avLst/>
          </a:prstGeom>
        </p:spPr>
        <p:txBody>
          <a:bodyPr vert="horz" lIns="100593" tIns="50297" rIns="100593" bIns="50297" rtlCol="0">
            <a:noAutofit/>
          </a:bodyPr>
          <a:lstStyle>
            <a:lvl1pPr marL="351516" indent="-234344" algn="l" defTabSz="93737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3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6163" indent="-234344" algn="l" defTabSz="937376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1114" indent="-234344" algn="l" defTabSz="937376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2327" indent="-234344" algn="l" defTabSz="937376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3539" indent="-234344" algn="l" defTabSz="937376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39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1016" indent="-187475" algn="l" defTabSz="93737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9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8490" indent="-187475" algn="l" defTabSz="937376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5965" indent="-187475" algn="l" defTabSz="937376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43441" indent="-187475" algn="l" defTabSz="937376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GB" sz="2400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04FDD435-967F-00FD-01B0-F1A84B5AC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75" y="1108388"/>
            <a:ext cx="5292822" cy="1612901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CE021A22-144A-CEDF-C502-C1A4B9C03B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968" y="2874547"/>
            <a:ext cx="4618829" cy="346412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6CFC32-DD39-2C25-5160-C824EA4B7915}"/>
              </a:ext>
            </a:extLst>
          </p:cNvPr>
          <p:cNvSpPr txBox="1"/>
          <p:nvPr/>
        </p:nvSpPr>
        <p:spPr>
          <a:xfrm>
            <a:off x="928224" y="2973491"/>
            <a:ext cx="5187513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Το Επιμελητήριο Χίου μέσω της Αναπτυξιακής εταιρείας η οποία συμμετείχε ως συνδεδεμένος εταίρος στο έργο MED-GIAHS, υποστήριξε ενεργά το ερευνητικό πρόγραμμα στο πλαίσιο του οποίου εξετάζεται η δυνατότητα η νότια Χίος, με τη μοναδική παραγωγή της μαστίχας και το τοπίο που αυτή δημιουργεί, να θεωρηθεί Παγκοσμίως Σημαντικό Σύστημα Αγροτικής Κληρονομιάς.</a:t>
            </a:r>
          </a:p>
        </p:txBody>
      </p:sp>
      <p:cxnSp>
        <p:nvCxnSpPr>
          <p:cNvPr id="16" name="Ευθεία γραμμή σύνδεσης 15">
            <a:extLst>
              <a:ext uri="{FF2B5EF4-FFF2-40B4-BE49-F238E27FC236}">
                <a16:creationId xmlns:a16="http://schemas.microsoft.com/office/drawing/2014/main" id="{2ECCF5CF-2F55-3475-8536-A8D750F73CEB}"/>
              </a:ext>
            </a:extLst>
          </p:cNvPr>
          <p:cNvCxnSpPr>
            <a:cxnSpLocks/>
          </p:cNvCxnSpPr>
          <p:nvPr/>
        </p:nvCxnSpPr>
        <p:spPr>
          <a:xfrm>
            <a:off x="3480078" y="2662098"/>
            <a:ext cx="2257532" cy="9613"/>
          </a:xfrm>
          <a:prstGeom prst="line">
            <a:avLst/>
          </a:prstGeom>
          <a:ln w="3810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Ευθεία γραμμή σύνδεσης 17">
            <a:extLst>
              <a:ext uri="{FF2B5EF4-FFF2-40B4-BE49-F238E27FC236}">
                <a16:creationId xmlns:a16="http://schemas.microsoft.com/office/drawing/2014/main" id="{BC6FFA43-12E9-0034-B564-C6289C5CCA47}"/>
              </a:ext>
            </a:extLst>
          </p:cNvPr>
          <p:cNvCxnSpPr>
            <a:cxnSpLocks/>
          </p:cNvCxnSpPr>
          <p:nvPr/>
        </p:nvCxnSpPr>
        <p:spPr>
          <a:xfrm>
            <a:off x="3365645" y="6295466"/>
            <a:ext cx="2257532" cy="9613"/>
          </a:xfrm>
          <a:prstGeom prst="line">
            <a:avLst/>
          </a:prstGeom>
          <a:ln w="3810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Ευθεία γραμμή σύνδεσης 19">
            <a:extLst>
              <a:ext uri="{FF2B5EF4-FFF2-40B4-BE49-F238E27FC236}">
                <a16:creationId xmlns:a16="http://schemas.microsoft.com/office/drawing/2014/main" id="{C938A9F6-11F6-ED81-8D94-AD5AC6C14CB2}"/>
              </a:ext>
            </a:extLst>
          </p:cNvPr>
          <p:cNvCxnSpPr>
            <a:cxnSpLocks/>
          </p:cNvCxnSpPr>
          <p:nvPr/>
        </p:nvCxnSpPr>
        <p:spPr>
          <a:xfrm>
            <a:off x="955713" y="6300273"/>
            <a:ext cx="2257532" cy="9613"/>
          </a:xfrm>
          <a:prstGeom prst="line">
            <a:avLst/>
          </a:prstGeom>
          <a:ln w="3810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Ευθεία γραμμή σύνδεσης 22">
            <a:extLst>
              <a:ext uri="{FF2B5EF4-FFF2-40B4-BE49-F238E27FC236}">
                <a16:creationId xmlns:a16="http://schemas.microsoft.com/office/drawing/2014/main" id="{267653D0-6A65-4370-9646-ED3D856605F6}"/>
              </a:ext>
            </a:extLst>
          </p:cNvPr>
          <p:cNvCxnSpPr>
            <a:cxnSpLocks/>
          </p:cNvCxnSpPr>
          <p:nvPr/>
        </p:nvCxnSpPr>
        <p:spPr>
          <a:xfrm>
            <a:off x="703117" y="4230379"/>
            <a:ext cx="0" cy="840638"/>
          </a:xfrm>
          <a:prstGeom prst="line">
            <a:avLst/>
          </a:prstGeom>
          <a:ln w="3810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Ευθεία γραμμή σύνδεσης 25">
            <a:extLst>
              <a:ext uri="{FF2B5EF4-FFF2-40B4-BE49-F238E27FC236}">
                <a16:creationId xmlns:a16="http://schemas.microsoft.com/office/drawing/2014/main" id="{5087EFC3-8F36-700F-2849-415D91751868}"/>
              </a:ext>
            </a:extLst>
          </p:cNvPr>
          <p:cNvCxnSpPr>
            <a:cxnSpLocks/>
          </p:cNvCxnSpPr>
          <p:nvPr/>
        </p:nvCxnSpPr>
        <p:spPr>
          <a:xfrm>
            <a:off x="720111" y="3200768"/>
            <a:ext cx="0" cy="840638"/>
          </a:xfrm>
          <a:prstGeom prst="line">
            <a:avLst/>
          </a:prstGeom>
          <a:ln w="3810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Ευθεία γραμμή σύνδεσης 26">
            <a:extLst>
              <a:ext uri="{FF2B5EF4-FFF2-40B4-BE49-F238E27FC236}">
                <a16:creationId xmlns:a16="http://schemas.microsoft.com/office/drawing/2014/main" id="{5D830D43-4528-8DD4-9AF0-75175CEBFE1C}"/>
              </a:ext>
            </a:extLst>
          </p:cNvPr>
          <p:cNvCxnSpPr>
            <a:cxnSpLocks/>
          </p:cNvCxnSpPr>
          <p:nvPr/>
        </p:nvCxnSpPr>
        <p:spPr>
          <a:xfrm>
            <a:off x="703117" y="5229451"/>
            <a:ext cx="0" cy="840638"/>
          </a:xfrm>
          <a:prstGeom prst="line">
            <a:avLst/>
          </a:prstGeom>
          <a:ln w="3810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Ευθεία γραμμή σύνδεσης 27">
            <a:extLst>
              <a:ext uri="{FF2B5EF4-FFF2-40B4-BE49-F238E27FC236}">
                <a16:creationId xmlns:a16="http://schemas.microsoft.com/office/drawing/2014/main" id="{90761DB4-F871-E79C-D6E5-EA3C19E5866C}"/>
              </a:ext>
            </a:extLst>
          </p:cNvPr>
          <p:cNvCxnSpPr>
            <a:cxnSpLocks/>
          </p:cNvCxnSpPr>
          <p:nvPr/>
        </p:nvCxnSpPr>
        <p:spPr>
          <a:xfrm flipV="1">
            <a:off x="720111" y="6153409"/>
            <a:ext cx="0" cy="15167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D027F21-C4D1-F7B6-FD42-77B9ACF8A021}"/>
              </a:ext>
            </a:extLst>
          </p:cNvPr>
          <p:cNvSpPr txBox="1"/>
          <p:nvPr/>
        </p:nvSpPr>
        <p:spPr>
          <a:xfrm>
            <a:off x="1137265" y="1963031"/>
            <a:ext cx="44567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Ερευνητικό Πρόγραμμα ΜΕ</a:t>
            </a:r>
            <a:r>
              <a:rPr lang="en-US" b="1" dirty="0"/>
              <a:t>D- GIAHS</a:t>
            </a:r>
            <a:endParaRPr lang="el-GR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A0DA3C-BC29-7C0F-A339-E97A7BABCEA0}"/>
              </a:ext>
            </a:extLst>
          </p:cNvPr>
          <p:cNvSpPr txBox="1"/>
          <p:nvPr/>
        </p:nvSpPr>
        <p:spPr>
          <a:xfrm>
            <a:off x="4493096" y="321162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/>
              <a:t>Συμμετοχή σε έργα</a:t>
            </a:r>
          </a:p>
        </p:txBody>
      </p:sp>
    </p:spTree>
    <p:extLst>
      <p:ext uri="{BB962C8B-B14F-4D97-AF65-F5344CB8AC3E}">
        <p14:creationId xmlns:p14="http://schemas.microsoft.com/office/powerpoint/2010/main" val="206871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316632" y="182811"/>
            <a:ext cx="11440415" cy="6651525"/>
          </a:xfrm>
          <a:prstGeom prst="rect">
            <a:avLst/>
          </a:prstGeom>
          <a:gradFill>
            <a:gsLst>
              <a:gs pos="91000">
                <a:schemeClr val="bg1">
                  <a:lumMod val="95000"/>
                  <a:lumOff val="5000"/>
                </a:schemeClr>
              </a:gs>
              <a:gs pos="100000">
                <a:srgbClr val="F0EBD5">
                  <a:lumMod val="40000"/>
                  <a:lumOff val="60000"/>
                  <a:alpha val="13000"/>
                </a:srgbClr>
              </a:gs>
              <a:gs pos="100000">
                <a:srgbClr val="D1C39F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2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95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684784" y="614859"/>
            <a:ext cx="8496937" cy="773980"/>
          </a:xfrm>
        </p:spPr>
        <p:txBody>
          <a:bodyPr/>
          <a:lstStyle/>
          <a:p>
            <a:pPr algn="ctr"/>
            <a:r>
              <a:rPr lang="el-GR" sz="2400" b="1" dirty="0"/>
              <a:t> Ενέργειες προεργασίας για επόμενα βήματα</a:t>
            </a:r>
            <a:endParaRPr lang="el-GR" sz="2400" dirty="0">
              <a:solidFill>
                <a:srgbClr val="0070C0"/>
              </a:solidFill>
            </a:endParaRPr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74E33BE9-08EE-44B1-8520-7C0091ABD9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t="8184" r="28847" b="12307"/>
          <a:stretch/>
        </p:blipFill>
        <p:spPr>
          <a:xfrm>
            <a:off x="11904043" y="1"/>
            <a:ext cx="970582" cy="8847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3B8DC8-8761-5CD7-1AB7-C1812389ED81}"/>
              </a:ext>
            </a:extLst>
          </p:cNvPr>
          <p:cNvSpPr txBox="1"/>
          <p:nvPr/>
        </p:nvSpPr>
        <p:spPr>
          <a:xfrm>
            <a:off x="1396752" y="1388840"/>
            <a:ext cx="96490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Εκπροσώπηση στην Αστική Αρχή και στην Ομάδα Έργου της Αστικής Αρχής για την υλοποίηση έργων στο πλαίσιο της εγκεκριμένης Στρατηγικής ΒΑΑ.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932117-9899-C888-C975-AEA5DC5D9B05}"/>
              </a:ext>
            </a:extLst>
          </p:cNvPr>
          <p:cNvSpPr txBox="1"/>
          <p:nvPr/>
        </p:nvSpPr>
        <p:spPr>
          <a:xfrm>
            <a:off x="1468760" y="2383430"/>
            <a:ext cx="96490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Εγκεκριμένα έργα στο πλαίσιο της Στρατηγικής ΒΑΑ με Δικαιούχο το Επιμελητήριο Χίου</a:t>
            </a:r>
            <a:r>
              <a:rPr lang="en-US" dirty="0"/>
              <a:t>:</a:t>
            </a:r>
            <a:endParaRPr lang="el-GR" dirty="0"/>
          </a:p>
        </p:txBody>
      </p:sp>
      <p:graphicFrame>
        <p:nvGraphicFramePr>
          <p:cNvPr id="8" name="Πίνακας 7">
            <a:extLst>
              <a:ext uri="{FF2B5EF4-FFF2-40B4-BE49-F238E27FC236}">
                <a16:creationId xmlns:a16="http://schemas.microsoft.com/office/drawing/2014/main" id="{5E022AE7-C914-5252-688E-5CD53907FE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612044"/>
              </p:ext>
            </p:extLst>
          </p:nvPr>
        </p:nvGraphicFramePr>
        <p:xfrm>
          <a:off x="2404864" y="3316567"/>
          <a:ext cx="7128792" cy="33288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64396">
                  <a:extLst>
                    <a:ext uri="{9D8B030D-6E8A-4147-A177-3AD203B41FA5}">
                      <a16:colId xmlns:a16="http://schemas.microsoft.com/office/drawing/2014/main" val="1810858231"/>
                    </a:ext>
                  </a:extLst>
                </a:gridCol>
                <a:gridCol w="3564396">
                  <a:extLst>
                    <a:ext uri="{9D8B030D-6E8A-4147-A177-3AD203B41FA5}">
                      <a16:colId xmlns:a16="http://schemas.microsoft.com/office/drawing/2014/main" val="197209636"/>
                    </a:ext>
                  </a:extLst>
                </a:gridCol>
              </a:tblGrid>
              <a:tr h="2939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 dirty="0">
                          <a:effectLst/>
                        </a:rPr>
                        <a:t>Έργο</a:t>
                      </a:r>
                      <a:endParaRPr lang="el-GR" sz="11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>
                          <a:effectLst/>
                        </a:rPr>
                        <a:t>Π/Υ</a:t>
                      </a:r>
                      <a:endParaRPr lang="el-GR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5885159"/>
                  </a:ext>
                </a:extLst>
              </a:tr>
              <a:tr h="9091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 dirty="0">
                          <a:solidFill>
                            <a:schemeClr val="tx2"/>
                          </a:solidFill>
                          <a:effectLst/>
                        </a:rPr>
                        <a:t>Δημιουργία Ψηφιακού Μουσείου Επιχειρηματικότητας </a:t>
                      </a:r>
                      <a:endParaRPr lang="el-GR" sz="1100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 dirty="0">
                          <a:effectLst/>
                        </a:rPr>
                        <a:t>490.000€</a:t>
                      </a:r>
                      <a:endParaRPr lang="el-GR" sz="11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434457"/>
                  </a:ext>
                </a:extLst>
              </a:tr>
              <a:tr h="9091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 dirty="0">
                          <a:solidFill>
                            <a:schemeClr val="tx2"/>
                          </a:solidFill>
                          <a:effectLst/>
                        </a:rPr>
                        <a:t>Ανάπτυξη ψηφιακών υπηρεσιών ενίσχυσης επιχειρηματικότητας </a:t>
                      </a:r>
                      <a:endParaRPr lang="el-GR" sz="1100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 dirty="0">
                          <a:effectLst/>
                        </a:rPr>
                        <a:t>300.000€</a:t>
                      </a:r>
                      <a:endParaRPr lang="el-GR" sz="11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494670"/>
                  </a:ext>
                </a:extLst>
              </a:tr>
              <a:tr h="12167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 dirty="0">
                          <a:solidFill>
                            <a:schemeClr val="tx2"/>
                          </a:solidFill>
                          <a:effectLst/>
                        </a:rPr>
                        <a:t>Δημιουργία Ανοικτού Μουσείου Κάμπου με καταγραφή της ιστορίας των σημείων ενδιαφέροντος </a:t>
                      </a:r>
                      <a:endParaRPr lang="el-GR" sz="1100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 dirty="0">
                          <a:effectLst/>
                        </a:rPr>
                        <a:t>500.000€</a:t>
                      </a:r>
                      <a:endParaRPr lang="el-GR" sz="11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04693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F3A8820-CD86-5412-EC7B-8077BD1781EA}"/>
              </a:ext>
            </a:extLst>
          </p:cNvPr>
          <p:cNvSpPr txBox="1"/>
          <p:nvPr/>
        </p:nvSpPr>
        <p:spPr>
          <a:xfrm>
            <a:off x="4421088" y="275857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/>
              <a:t>Συμμετοχή σε έργα</a:t>
            </a:r>
          </a:p>
        </p:txBody>
      </p:sp>
    </p:spTree>
    <p:extLst>
      <p:ext uri="{BB962C8B-B14F-4D97-AF65-F5344CB8AC3E}">
        <p14:creationId xmlns:p14="http://schemas.microsoft.com/office/powerpoint/2010/main" val="15784933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316632" y="164703"/>
            <a:ext cx="11377264" cy="6822653"/>
          </a:xfrm>
          <a:prstGeom prst="rect">
            <a:avLst/>
          </a:prstGeom>
          <a:gradFill>
            <a:gsLst>
              <a:gs pos="91000">
                <a:schemeClr val="bg1">
                  <a:lumMod val="95000"/>
                  <a:lumOff val="5000"/>
                </a:schemeClr>
              </a:gs>
              <a:gs pos="100000">
                <a:srgbClr val="F0EBD5">
                  <a:lumMod val="40000"/>
                  <a:lumOff val="60000"/>
                  <a:alpha val="13000"/>
                </a:srgbClr>
              </a:gs>
              <a:gs pos="100000">
                <a:srgbClr val="D1C39F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957" dirty="0">
              <a:solidFill>
                <a:schemeClr val="bg1"/>
              </a:solidFill>
            </a:endParaRPr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74E33BE9-08EE-44B1-8520-7C0091ABD9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t="8184" r="28847" b="12307"/>
          <a:stretch/>
        </p:blipFill>
        <p:spPr>
          <a:xfrm>
            <a:off x="11904043" y="1"/>
            <a:ext cx="970582" cy="8847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E0187-D1F7-43A8-E990-430DB0C2CDB5}"/>
              </a:ext>
            </a:extLst>
          </p:cNvPr>
          <p:cNvSpPr txBox="1"/>
          <p:nvPr/>
        </p:nvSpPr>
        <p:spPr>
          <a:xfrm>
            <a:off x="1208136" y="1777300"/>
            <a:ext cx="9793088" cy="106182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l-GR" dirty="0"/>
              <a:t>Εκπροσώπηση στην Επιτροπή Διαχείρισης Προγράμματος «Τοπική Ανάπτυξη με Πρωτοβουλία Τοπικών Κοινοτήτων» στο πλαίσιο του προγράμματος «Βόρειο Αιγαίο» 2021-2027.</a:t>
            </a:r>
          </a:p>
        </p:txBody>
      </p:sp>
      <p:sp>
        <p:nvSpPr>
          <p:cNvPr id="12" name="Τίτλος 1">
            <a:extLst>
              <a:ext uri="{FF2B5EF4-FFF2-40B4-BE49-F238E27FC236}">
                <a16:creationId xmlns:a16="http://schemas.microsoft.com/office/drawing/2014/main" id="{3665F754-7CBC-C318-98A2-456A2EDDC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468" y="398835"/>
            <a:ext cx="11041549" cy="773980"/>
          </a:xfrm>
        </p:spPr>
        <p:txBody>
          <a:bodyPr/>
          <a:lstStyle/>
          <a:p>
            <a:pPr algn="ctr"/>
            <a:r>
              <a:rPr lang="el-GR" sz="2800" b="1" dirty="0"/>
              <a:t>Συμμετοχή σε Θεματικές Επιτροπές</a:t>
            </a:r>
            <a:br>
              <a:rPr lang="el-GR" sz="2800" b="1" dirty="0"/>
            </a:br>
            <a:endParaRPr lang="el-GR" sz="2400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5C26F7-B405-8854-256B-9C6F5AEF4F63}"/>
              </a:ext>
            </a:extLst>
          </p:cNvPr>
          <p:cNvSpPr txBox="1"/>
          <p:nvPr/>
        </p:nvSpPr>
        <p:spPr>
          <a:xfrm>
            <a:off x="1180729" y="3063314"/>
            <a:ext cx="9793088" cy="1708160"/>
          </a:xfrm>
          <a:prstGeom prst="rect">
            <a:avLst/>
          </a:prstGeom>
          <a:noFill/>
          <a:ln w="28575">
            <a:solidFill>
              <a:srgbClr val="B42275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l-GR" dirty="0"/>
              <a:t>Εκπροσώπηση στις παρακάτω θεματικές επιτροπές που λειτουργούν στην ΚΕΕΕ</a:t>
            </a:r>
            <a:r>
              <a:rPr lang="en-US" dirty="0"/>
              <a:t>:</a:t>
            </a:r>
          </a:p>
          <a:p>
            <a:pPr algn="just"/>
            <a:endParaRPr lang="el-GR" dirty="0"/>
          </a:p>
          <a:p>
            <a:pPr marL="342900" indent="-342900" algn="just">
              <a:buFontTx/>
              <a:buChar char="-"/>
            </a:pPr>
            <a:r>
              <a:rPr lang="el-GR" dirty="0"/>
              <a:t>Εξωστρέφειας &amp; Διεθνών Σχέσεων – Ευρωπαϊκών θεμάτων &amp; Εδαφικής Συνεργασίας</a:t>
            </a:r>
          </a:p>
          <a:p>
            <a:pPr marL="342900" indent="-342900" algn="just">
              <a:buFontTx/>
              <a:buChar char="-"/>
            </a:pPr>
            <a:r>
              <a:rPr lang="el-GR" dirty="0"/>
              <a:t>Αντιμετώπισης επιπτώσεων από το προσφυγικό &amp; μεταναστευτικό πρόβλημα</a:t>
            </a:r>
          </a:p>
          <a:p>
            <a:pPr marL="342900" indent="-342900" algn="just">
              <a:buFontTx/>
              <a:buChar char="-"/>
            </a:pPr>
            <a:r>
              <a:rPr lang="el-GR" dirty="0"/>
              <a:t>Εκθέσεων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021717-8982-5C89-FAB0-3A259E3F98B7}"/>
              </a:ext>
            </a:extLst>
          </p:cNvPr>
          <p:cNvSpPr txBox="1"/>
          <p:nvPr/>
        </p:nvSpPr>
        <p:spPr>
          <a:xfrm>
            <a:off x="1208136" y="1172815"/>
            <a:ext cx="14847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u="sng" dirty="0"/>
              <a:t>Ενδεικτικά</a:t>
            </a:r>
            <a:r>
              <a:rPr lang="en-US" u="sng" dirty="0"/>
              <a:t>:</a:t>
            </a:r>
            <a:endParaRPr lang="el-GR" u="sng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217FE3-A81E-60F4-567E-DEA9F033F810}"/>
              </a:ext>
            </a:extLst>
          </p:cNvPr>
          <p:cNvSpPr txBox="1"/>
          <p:nvPr/>
        </p:nvSpPr>
        <p:spPr>
          <a:xfrm>
            <a:off x="1180729" y="4998474"/>
            <a:ext cx="9793088" cy="1708160"/>
          </a:xfrm>
          <a:prstGeom prst="rect">
            <a:avLst/>
          </a:prstGeom>
          <a:noFill/>
          <a:ln w="28575">
            <a:solidFill>
              <a:schemeClr val="accent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l-GR" dirty="0"/>
              <a:t>Εκπροσώπηση σε τοπικές επιτροπές. Ενδεικτικά</a:t>
            </a:r>
            <a:r>
              <a:rPr lang="en-US" dirty="0"/>
              <a:t>:</a:t>
            </a:r>
          </a:p>
          <a:p>
            <a:pPr algn="just"/>
            <a:endParaRPr lang="en-US" dirty="0"/>
          </a:p>
          <a:p>
            <a:pPr marL="342900" indent="-342900" algn="just">
              <a:buFontTx/>
              <a:buChar char="-"/>
            </a:pPr>
            <a:r>
              <a:rPr lang="el-GR" dirty="0"/>
              <a:t>Δημοτική Επιτροπή Τουριστικής Ανάπτυξης &amp; Προβολής</a:t>
            </a:r>
          </a:p>
          <a:p>
            <a:pPr marL="342900" indent="-342900" algn="just">
              <a:buFontTx/>
              <a:buChar char="-"/>
            </a:pPr>
            <a:r>
              <a:rPr lang="el-GR" dirty="0"/>
              <a:t>Επιτροπή Διακανονισμού Εμπορικών Μισθώσεων</a:t>
            </a:r>
          </a:p>
          <a:p>
            <a:pPr marL="342900" indent="-342900" algn="just">
              <a:buFontTx/>
              <a:buChar char="-"/>
            </a:pPr>
            <a:r>
              <a:rPr lang="el-GR" dirty="0"/>
              <a:t>Περιφερειακής Υπηρεσίας Υπ. Εργασίας ή Επιτροπή Εργασίας Ν. Χίου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049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258699" y="153910"/>
            <a:ext cx="11377264" cy="6800127"/>
          </a:xfrm>
          <a:prstGeom prst="rect">
            <a:avLst/>
          </a:prstGeom>
          <a:gradFill>
            <a:gsLst>
              <a:gs pos="91000">
                <a:schemeClr val="bg1">
                  <a:lumMod val="95000"/>
                  <a:lumOff val="5000"/>
                </a:schemeClr>
              </a:gs>
              <a:gs pos="100000">
                <a:srgbClr val="F0EBD5">
                  <a:lumMod val="40000"/>
                  <a:lumOff val="60000"/>
                  <a:alpha val="13000"/>
                </a:srgbClr>
              </a:gs>
              <a:gs pos="100000">
                <a:srgbClr val="D1C39F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957" dirty="0">
              <a:solidFill>
                <a:schemeClr val="bg1"/>
              </a:solidFill>
            </a:endParaRPr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74E33BE9-08EE-44B1-8520-7C0091ABD9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t="8184" r="28847" b="12307"/>
          <a:stretch/>
        </p:blipFill>
        <p:spPr>
          <a:xfrm>
            <a:off x="11904043" y="1"/>
            <a:ext cx="970582" cy="884782"/>
          </a:xfrm>
          <a:prstGeom prst="rect">
            <a:avLst/>
          </a:prstGeom>
        </p:spPr>
      </p:pic>
      <p:sp>
        <p:nvSpPr>
          <p:cNvPr id="14" name="Τίτλος 1">
            <a:extLst>
              <a:ext uri="{FF2B5EF4-FFF2-40B4-BE49-F238E27FC236}">
                <a16:creationId xmlns:a16="http://schemas.microsoft.com/office/drawing/2014/main" id="{1DBA99E7-ABB4-2241-C5A3-93ED5A7B1699}"/>
              </a:ext>
            </a:extLst>
          </p:cNvPr>
          <p:cNvSpPr txBox="1">
            <a:spLocks/>
          </p:cNvSpPr>
          <p:nvPr/>
        </p:nvSpPr>
        <p:spPr>
          <a:xfrm>
            <a:off x="1890464" y="20687"/>
            <a:ext cx="8229600" cy="1066800"/>
          </a:xfrm>
          <a:prstGeom prst="rect">
            <a:avLst/>
          </a:prstGeom>
        </p:spPr>
        <p:txBody>
          <a:bodyPr vert="horz" lIns="100593" tIns="50297" rIns="100593" bIns="50297" rtlCol="0" anchor="ctr">
            <a:noAutofit/>
          </a:bodyPr>
          <a:lstStyle>
            <a:lvl1pPr algn="l" defTabSz="1005931" rtl="0" eaLnBrk="1" latinLnBrk="0" hangingPunct="1">
              <a:spcBef>
                <a:spcPct val="0"/>
              </a:spcBef>
              <a:buNone/>
              <a:defRPr sz="5100" kern="1200" cap="none" spc="-11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2800" b="1" dirty="0"/>
              <a:t>Υπερήφανος χορηγός σημαντικών πρωτοβουλιών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938F2F-67EA-2BB0-BA96-29DC913B0420}"/>
              </a:ext>
            </a:extLst>
          </p:cNvPr>
          <p:cNvSpPr txBox="1"/>
          <p:nvPr/>
        </p:nvSpPr>
        <p:spPr>
          <a:xfrm>
            <a:off x="748680" y="874194"/>
            <a:ext cx="9947449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dirty="0"/>
              <a:t>Στηρίζουμε δράσεις και πρωτοβουλίες που έχουν θετικό πρόσημο</a:t>
            </a:r>
            <a:r>
              <a:rPr lang="en-US" dirty="0"/>
              <a:t>:</a:t>
            </a:r>
            <a:endParaRPr lang="el-GR" dirty="0"/>
          </a:p>
          <a:p>
            <a:pPr algn="just"/>
            <a:r>
              <a:rPr lang="en-US" dirty="0"/>
              <a:t> </a:t>
            </a:r>
          </a:p>
          <a:p>
            <a:pPr marL="342900" indent="-342900" algn="just"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el-GR" dirty="0"/>
              <a:t>Εκδήλωση «Λευκή Νύχτα»</a:t>
            </a:r>
          </a:p>
          <a:p>
            <a:pPr marL="342900" indent="-342900" algn="just"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el-GR" dirty="0"/>
              <a:t>Προωθητική ενέργεια «</a:t>
            </a:r>
            <a:r>
              <a:rPr lang="en-US" dirty="0"/>
              <a:t>Blue Friday</a:t>
            </a:r>
            <a:r>
              <a:rPr lang="el-GR" dirty="0"/>
              <a:t>»</a:t>
            </a:r>
          </a:p>
          <a:p>
            <a:pPr marL="342900" indent="-342900" algn="just"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el-GR" dirty="0"/>
              <a:t>Βραβεία Αριστείας Πανεπιστημίου Αιγαίου</a:t>
            </a:r>
          </a:p>
          <a:p>
            <a:pPr marL="342900" indent="-342900" algn="just"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2060"/>
                </a:solidFill>
              </a:rPr>
              <a:t>Αποκριάτικες εκδηλώσεις (Μόστρα </a:t>
            </a:r>
            <a:r>
              <a:rPr lang="el-GR" dirty="0" err="1">
                <a:solidFill>
                  <a:srgbClr val="002060"/>
                </a:solidFill>
              </a:rPr>
              <a:t>Θυμιανών</a:t>
            </a:r>
            <a:r>
              <a:rPr lang="el-GR" dirty="0">
                <a:solidFill>
                  <a:srgbClr val="002060"/>
                </a:solidFill>
              </a:rPr>
              <a:t>)</a:t>
            </a:r>
            <a:endParaRPr lang="tr-TR" dirty="0">
              <a:solidFill>
                <a:srgbClr val="002060"/>
              </a:solidFill>
            </a:endParaRPr>
          </a:p>
          <a:p>
            <a:pPr marL="342900" indent="-342900" algn="just"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2060"/>
                </a:solidFill>
              </a:rPr>
              <a:t>Προωθητική ενέργεια «</a:t>
            </a:r>
            <a:r>
              <a:rPr lang="en-US" dirty="0">
                <a:solidFill>
                  <a:srgbClr val="002060"/>
                </a:solidFill>
              </a:rPr>
              <a:t>October in Chios</a:t>
            </a:r>
            <a:r>
              <a:rPr lang="el-GR" dirty="0">
                <a:solidFill>
                  <a:srgbClr val="002060"/>
                </a:solidFill>
              </a:rPr>
              <a:t>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8DFE3C-1B95-3F77-D36A-964230894A3A}"/>
              </a:ext>
            </a:extLst>
          </p:cNvPr>
          <p:cNvSpPr txBox="1"/>
          <p:nvPr/>
        </p:nvSpPr>
        <p:spPr>
          <a:xfrm>
            <a:off x="6470823" y="1258814"/>
            <a:ext cx="4894422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2060"/>
                </a:solidFill>
              </a:rPr>
              <a:t>Κολυμβητική Ομοσπονδία</a:t>
            </a:r>
          </a:p>
          <a:p>
            <a:pPr marL="342900" indent="-342900" algn="just"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2060"/>
                </a:solidFill>
              </a:rPr>
              <a:t>Ενίσχυση Φορέα Τουρισμού Χίου</a:t>
            </a:r>
          </a:p>
          <a:p>
            <a:pPr marL="342900" indent="-342900" algn="just"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2060"/>
                </a:solidFill>
              </a:rPr>
              <a:t>Ποδηλάτες Χίου</a:t>
            </a:r>
          </a:p>
          <a:p>
            <a:pPr marL="342900" indent="-342900" algn="just"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2060"/>
                </a:solidFill>
              </a:rPr>
              <a:t>Σύλλογος Αθλητών Υγείας</a:t>
            </a:r>
          </a:p>
          <a:p>
            <a:pPr marL="342900" indent="-342900" algn="just"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el-GR" dirty="0">
                <a:solidFill>
                  <a:srgbClr val="002060"/>
                </a:solidFill>
              </a:rPr>
              <a:t>Υποστήριξη δράσεων εξωστρέφειας Δήμου Χίου- Τμήμα Ανάπτυξης, Επιχειρηματικότητας, Ναυτιλίας &amp; Τουρισμού</a:t>
            </a:r>
          </a:p>
          <a:p>
            <a:pPr marL="342900" indent="-342900" algn="just">
              <a:buClr>
                <a:srgbClr val="FFC000"/>
              </a:buClr>
              <a:buFont typeface="Wingdings" panose="05000000000000000000" pitchFamily="2" charset="2"/>
              <a:buChar char="v"/>
            </a:pPr>
            <a:endParaRPr lang="el-GR" dirty="0">
              <a:solidFill>
                <a:srgbClr val="002060"/>
              </a:solidFill>
            </a:endParaRPr>
          </a:p>
          <a:p>
            <a:pPr algn="just">
              <a:buClr>
                <a:srgbClr val="FFC000"/>
              </a:buClr>
            </a:pPr>
            <a:endParaRPr lang="el-GR" b="1" dirty="0"/>
          </a:p>
          <a:p>
            <a:endParaRPr lang="el-GR" dirty="0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E4287125-55E6-1617-836A-14127E5D0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56" y="3361908"/>
            <a:ext cx="2002148" cy="3003223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037F0863-66FB-8362-48D6-4E7B2CC113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526" y="4593852"/>
            <a:ext cx="3235076" cy="1819730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E532C8C8-A1E5-F165-A9B1-A5043E6B23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84" y="4061835"/>
            <a:ext cx="1887954" cy="2677657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533BE5FB-BBB3-1229-1386-CD61BEFEB7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544" y="4101987"/>
            <a:ext cx="2077881" cy="2597351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38F43FF5-5FEE-285B-1250-5F27B89936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675" y="3271190"/>
            <a:ext cx="2002148" cy="2912215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25591778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2FC26-4954-17F9-2FC5-DBF8AFB13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0F266DB1-8B67-CE4C-EE6D-0BC2B13EAEE3}"/>
              </a:ext>
            </a:extLst>
          </p:cNvPr>
          <p:cNvSpPr/>
          <p:nvPr/>
        </p:nvSpPr>
        <p:spPr>
          <a:xfrm>
            <a:off x="287237" y="20606"/>
            <a:ext cx="11377264" cy="6800127"/>
          </a:xfrm>
          <a:prstGeom prst="rect">
            <a:avLst/>
          </a:prstGeom>
          <a:gradFill>
            <a:gsLst>
              <a:gs pos="91000">
                <a:schemeClr val="bg1">
                  <a:lumMod val="95000"/>
                  <a:lumOff val="5000"/>
                </a:schemeClr>
              </a:gs>
              <a:gs pos="100000">
                <a:srgbClr val="F0EBD5">
                  <a:lumMod val="40000"/>
                  <a:lumOff val="60000"/>
                  <a:alpha val="13000"/>
                </a:srgbClr>
              </a:gs>
              <a:gs pos="100000">
                <a:srgbClr val="D1C39F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957" dirty="0">
              <a:solidFill>
                <a:schemeClr val="bg1"/>
              </a:solidFill>
            </a:endParaRPr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D3676979-16E5-066A-1011-5015782F6C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t="8184" r="28847" b="12307"/>
          <a:stretch/>
        </p:blipFill>
        <p:spPr>
          <a:xfrm>
            <a:off x="11904043" y="1"/>
            <a:ext cx="970582" cy="884782"/>
          </a:xfrm>
          <a:prstGeom prst="rect">
            <a:avLst/>
          </a:prstGeom>
        </p:spPr>
      </p:pic>
      <p:sp>
        <p:nvSpPr>
          <p:cNvPr id="14" name="Τίτλος 1">
            <a:extLst>
              <a:ext uri="{FF2B5EF4-FFF2-40B4-BE49-F238E27FC236}">
                <a16:creationId xmlns:a16="http://schemas.microsoft.com/office/drawing/2014/main" id="{279BDB98-AC88-6A7E-F709-3EC695BE0C69}"/>
              </a:ext>
            </a:extLst>
          </p:cNvPr>
          <p:cNvSpPr txBox="1">
            <a:spLocks/>
          </p:cNvSpPr>
          <p:nvPr/>
        </p:nvSpPr>
        <p:spPr>
          <a:xfrm>
            <a:off x="2116832" y="131236"/>
            <a:ext cx="8229600" cy="1066800"/>
          </a:xfrm>
          <a:prstGeom prst="rect">
            <a:avLst/>
          </a:prstGeom>
        </p:spPr>
        <p:txBody>
          <a:bodyPr vert="horz" lIns="100593" tIns="50297" rIns="100593" bIns="50297" rtlCol="0" anchor="ctr">
            <a:noAutofit/>
          </a:bodyPr>
          <a:lstStyle>
            <a:lvl1pPr algn="l" defTabSz="1005931" rtl="0" eaLnBrk="1" latinLnBrk="0" hangingPunct="1">
              <a:spcBef>
                <a:spcPct val="0"/>
              </a:spcBef>
              <a:buNone/>
              <a:defRPr sz="5100" kern="1200" cap="none" spc="-11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2800" b="1" dirty="0"/>
              <a:t>Συν-διοργάνωση Χριστουγεννιάτικων εκδηλώσεων</a:t>
            </a:r>
          </a:p>
          <a:p>
            <a:pPr algn="ctr"/>
            <a:r>
              <a:rPr lang="el-GR" sz="2800" b="1" dirty="0"/>
              <a:t>«Μαγικά Χριστούγεννα στην Αγορά της Χίου»  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8FC235D7-EC9B-D829-C6E4-16A1453BA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540" y="1676871"/>
            <a:ext cx="7725544" cy="4239552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3699833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1A97D-BB81-ADE5-3AC9-865E24302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9501C357-5ED6-50F9-27D4-0E4110F5CCB9}"/>
              </a:ext>
            </a:extLst>
          </p:cNvPr>
          <p:cNvSpPr/>
          <p:nvPr/>
        </p:nvSpPr>
        <p:spPr>
          <a:xfrm>
            <a:off x="316632" y="164703"/>
            <a:ext cx="11377264" cy="6800127"/>
          </a:xfrm>
          <a:prstGeom prst="rect">
            <a:avLst/>
          </a:prstGeom>
          <a:gradFill>
            <a:gsLst>
              <a:gs pos="91000">
                <a:schemeClr val="bg1">
                  <a:lumMod val="95000"/>
                  <a:lumOff val="5000"/>
                </a:schemeClr>
              </a:gs>
              <a:gs pos="100000">
                <a:srgbClr val="F0EBD5">
                  <a:lumMod val="40000"/>
                  <a:lumOff val="60000"/>
                  <a:alpha val="13000"/>
                </a:srgbClr>
              </a:gs>
              <a:gs pos="100000">
                <a:srgbClr val="D1C39F"/>
              </a:gs>
            </a:gsLst>
            <a:path path="circle">
              <a:fillToRect l="50000" t="50000" r="50000" b="50000"/>
            </a:path>
          </a:gra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957" dirty="0">
              <a:solidFill>
                <a:schemeClr val="bg1"/>
              </a:solidFill>
            </a:endParaRPr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E4572F22-C315-92C3-43E2-5E50FAFE4F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t="8184" r="28847" b="12307"/>
          <a:stretch/>
        </p:blipFill>
        <p:spPr>
          <a:xfrm>
            <a:off x="11904043" y="1"/>
            <a:ext cx="970582" cy="884782"/>
          </a:xfrm>
          <a:prstGeom prst="rect">
            <a:avLst/>
          </a:prstGeom>
        </p:spPr>
      </p:pic>
      <p:sp>
        <p:nvSpPr>
          <p:cNvPr id="14" name="Τίτλος 1">
            <a:extLst>
              <a:ext uri="{FF2B5EF4-FFF2-40B4-BE49-F238E27FC236}">
                <a16:creationId xmlns:a16="http://schemas.microsoft.com/office/drawing/2014/main" id="{A0FA4A91-B663-C1C5-9524-01BF712F303F}"/>
              </a:ext>
            </a:extLst>
          </p:cNvPr>
          <p:cNvSpPr txBox="1">
            <a:spLocks/>
          </p:cNvSpPr>
          <p:nvPr/>
        </p:nvSpPr>
        <p:spPr>
          <a:xfrm>
            <a:off x="1890464" y="417159"/>
            <a:ext cx="8229600" cy="1066800"/>
          </a:xfrm>
          <a:prstGeom prst="rect">
            <a:avLst/>
          </a:prstGeom>
        </p:spPr>
        <p:txBody>
          <a:bodyPr vert="horz" lIns="100593" tIns="50297" rIns="100593" bIns="50297" rtlCol="0" anchor="ctr">
            <a:noAutofit/>
          </a:bodyPr>
          <a:lstStyle>
            <a:lvl1pPr algn="l" defTabSz="1005931" rtl="0" eaLnBrk="1" latinLnBrk="0" hangingPunct="1">
              <a:spcBef>
                <a:spcPct val="0"/>
              </a:spcBef>
              <a:buNone/>
              <a:defRPr sz="5100" kern="1200" cap="none" spc="-11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2800" b="1" dirty="0"/>
              <a:t>Ενημέρωση μελών</a:t>
            </a:r>
          </a:p>
          <a:p>
            <a:pPr algn="ctr"/>
            <a:endParaRPr lang="el-GR" sz="2800" b="1" dirty="0"/>
          </a:p>
          <a:p>
            <a:pPr algn="ctr"/>
            <a:r>
              <a:rPr lang="el-GR" sz="2800" b="1" dirty="0"/>
              <a:t>Δημιουργία δημόσιου καναλιού στην κοινότητα </a:t>
            </a:r>
            <a:r>
              <a:rPr lang="en-US" sz="2800" b="1" dirty="0"/>
              <a:t>Viber</a:t>
            </a:r>
            <a:endParaRPr lang="el-GR" sz="2800" b="1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829AC018-7A5F-5FD2-B624-F3343DE1C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72" y="1892895"/>
            <a:ext cx="6624736" cy="3816424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EA7697-E9AD-9EBE-0E3A-2AD1E5F5FE41}"/>
              </a:ext>
            </a:extLst>
          </p:cNvPr>
          <p:cNvSpPr txBox="1"/>
          <p:nvPr/>
        </p:nvSpPr>
        <p:spPr>
          <a:xfrm>
            <a:off x="7832300" y="2769492"/>
            <a:ext cx="338437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l-GR" dirty="0"/>
              <a:t>Άμεση ενημέρωση για Σεμινάρια, Εκδηλώσεις &amp; Δράσεις Επιμελητηρίου</a:t>
            </a:r>
          </a:p>
          <a:p>
            <a:endParaRPr lang="el-GR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l-GR" dirty="0"/>
              <a:t>460 συνδρομητές</a:t>
            </a: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9E7E4BD6-773E-FD5C-7FF3-1DF68875E4C8}"/>
              </a:ext>
            </a:extLst>
          </p:cNvPr>
          <p:cNvSpPr/>
          <p:nvPr/>
        </p:nvSpPr>
        <p:spPr>
          <a:xfrm>
            <a:off x="7517432" y="2252935"/>
            <a:ext cx="3816424" cy="2880320"/>
          </a:xfrm>
          <a:prstGeom prst="rect">
            <a:avLst/>
          </a:prstGeom>
          <a:noFill/>
          <a:ln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Βέλος: Δεξιό 9">
            <a:extLst>
              <a:ext uri="{FF2B5EF4-FFF2-40B4-BE49-F238E27FC236}">
                <a16:creationId xmlns:a16="http://schemas.microsoft.com/office/drawing/2014/main" id="{6F602C76-7C02-8BF1-C19F-9A738C3181F9}"/>
              </a:ext>
            </a:extLst>
          </p:cNvPr>
          <p:cNvSpPr/>
          <p:nvPr/>
        </p:nvSpPr>
        <p:spPr>
          <a:xfrm rot="16200000">
            <a:off x="8759635" y="5460809"/>
            <a:ext cx="1558386" cy="1162472"/>
          </a:xfrm>
          <a:prstGeom prst="rightArrow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accent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96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379783" y="34209"/>
            <a:ext cx="11377264" cy="6800127"/>
          </a:xfrm>
          <a:prstGeom prst="rect">
            <a:avLst/>
          </a:prstGeom>
          <a:gradFill>
            <a:gsLst>
              <a:gs pos="91000">
                <a:schemeClr val="bg1">
                  <a:lumMod val="95000"/>
                  <a:lumOff val="5000"/>
                </a:schemeClr>
              </a:gs>
              <a:gs pos="100000">
                <a:srgbClr val="F0EBD5">
                  <a:lumMod val="40000"/>
                  <a:lumOff val="60000"/>
                  <a:alpha val="13000"/>
                </a:srgbClr>
              </a:gs>
              <a:gs pos="100000">
                <a:srgbClr val="D1C39F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2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95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56795" y="254819"/>
            <a:ext cx="8496937" cy="773980"/>
          </a:xfrm>
        </p:spPr>
        <p:txBody>
          <a:bodyPr/>
          <a:lstStyle/>
          <a:p>
            <a:pPr algn="ctr"/>
            <a:r>
              <a:rPr lang="el-GR" sz="2800" b="1" dirty="0"/>
              <a:t>Ενημέρωση μελών </a:t>
            </a:r>
            <a:endParaRPr lang="el-GR" sz="2800" dirty="0">
              <a:solidFill>
                <a:srgbClr val="0070C0"/>
              </a:solidFill>
            </a:endParaRPr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74E33BE9-08EE-44B1-8520-7C0091ABD9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t="8184" r="28847" b="12307"/>
          <a:stretch/>
        </p:blipFill>
        <p:spPr>
          <a:xfrm>
            <a:off x="11904043" y="1"/>
            <a:ext cx="970582" cy="884782"/>
          </a:xfrm>
          <a:prstGeom prst="rect">
            <a:avLst/>
          </a:prstGeom>
        </p:spPr>
      </p:pic>
      <p:sp>
        <p:nvSpPr>
          <p:cNvPr id="3" name="Βέλος: Δεξιό 2">
            <a:extLst>
              <a:ext uri="{FF2B5EF4-FFF2-40B4-BE49-F238E27FC236}">
                <a16:creationId xmlns:a16="http://schemas.microsoft.com/office/drawing/2014/main" id="{6B664F3F-7FCC-482A-B3E0-A9376D338766}"/>
              </a:ext>
            </a:extLst>
          </p:cNvPr>
          <p:cNvSpPr/>
          <p:nvPr/>
        </p:nvSpPr>
        <p:spPr>
          <a:xfrm rot="16200000">
            <a:off x="540208" y="3973574"/>
            <a:ext cx="2361159" cy="1800200"/>
          </a:xfrm>
          <a:prstGeom prst="rightArrow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D4B11C-670E-4EF8-99FD-845AA47C2026}"/>
              </a:ext>
            </a:extLst>
          </p:cNvPr>
          <p:cNvSpPr txBox="1"/>
          <p:nvPr/>
        </p:nvSpPr>
        <p:spPr>
          <a:xfrm>
            <a:off x="1144723" y="4135010"/>
            <a:ext cx="11521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>
                <a:solidFill>
                  <a:schemeClr val="accent2"/>
                </a:solidFill>
              </a:rPr>
              <a:t>Ενημέρωση μέσω </a:t>
            </a:r>
            <a:r>
              <a:rPr lang="en-US" sz="1400" b="1" dirty="0">
                <a:solidFill>
                  <a:schemeClr val="accent2"/>
                </a:solidFill>
              </a:rPr>
              <a:t>Newsletter</a:t>
            </a:r>
            <a:endParaRPr lang="el-GR" sz="1400" b="1" dirty="0">
              <a:solidFill>
                <a:schemeClr val="accent2"/>
              </a:solidFill>
            </a:endParaRPr>
          </a:p>
        </p:txBody>
      </p:sp>
      <p:sp>
        <p:nvSpPr>
          <p:cNvPr id="10" name="Βέλος: Δεξιό 9">
            <a:extLst>
              <a:ext uri="{FF2B5EF4-FFF2-40B4-BE49-F238E27FC236}">
                <a16:creationId xmlns:a16="http://schemas.microsoft.com/office/drawing/2014/main" id="{568103E8-3423-4AC1-ADBA-E53E4CA69A7B}"/>
              </a:ext>
            </a:extLst>
          </p:cNvPr>
          <p:cNvSpPr/>
          <p:nvPr/>
        </p:nvSpPr>
        <p:spPr>
          <a:xfrm rot="5400000">
            <a:off x="3494953" y="2334913"/>
            <a:ext cx="2466097" cy="1546411"/>
          </a:xfrm>
          <a:prstGeom prst="rightArrow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86AFC4-1EF8-41D6-AFFC-25F92C05B045}"/>
              </a:ext>
            </a:extLst>
          </p:cNvPr>
          <p:cNvSpPr txBox="1"/>
          <p:nvPr/>
        </p:nvSpPr>
        <p:spPr>
          <a:xfrm>
            <a:off x="4127339" y="3481319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>
                <a:solidFill>
                  <a:schemeClr val="accent2"/>
                </a:solidFill>
              </a:rPr>
              <a:t>Αναρτήσεις στο </a:t>
            </a:r>
            <a:r>
              <a:rPr lang="en-US" sz="1400" b="1" dirty="0">
                <a:solidFill>
                  <a:schemeClr val="accent2"/>
                </a:solidFill>
              </a:rPr>
              <a:t>Portal</a:t>
            </a:r>
            <a:endParaRPr lang="el-GR" sz="1400" b="1" dirty="0">
              <a:solidFill>
                <a:schemeClr val="accent2"/>
              </a:solidFill>
            </a:endParaRPr>
          </a:p>
        </p:txBody>
      </p:sp>
      <p:sp>
        <p:nvSpPr>
          <p:cNvPr id="12" name="Βέλος: Δεξιό 11">
            <a:extLst>
              <a:ext uri="{FF2B5EF4-FFF2-40B4-BE49-F238E27FC236}">
                <a16:creationId xmlns:a16="http://schemas.microsoft.com/office/drawing/2014/main" id="{8F1BAEC8-D0CC-41BA-87D1-B0197390413A}"/>
              </a:ext>
            </a:extLst>
          </p:cNvPr>
          <p:cNvSpPr/>
          <p:nvPr/>
        </p:nvSpPr>
        <p:spPr>
          <a:xfrm rot="16200000">
            <a:off x="8173057" y="4567242"/>
            <a:ext cx="2361159" cy="2088231"/>
          </a:xfrm>
          <a:prstGeom prst="rightArrow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B66AF5-F249-4488-9C9B-89AF88AD649C}"/>
              </a:ext>
            </a:extLst>
          </p:cNvPr>
          <p:cNvSpPr txBox="1"/>
          <p:nvPr/>
        </p:nvSpPr>
        <p:spPr>
          <a:xfrm>
            <a:off x="8776694" y="4903535"/>
            <a:ext cx="115388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>
                <a:solidFill>
                  <a:schemeClr val="accent2"/>
                </a:solidFill>
              </a:rPr>
              <a:t>Αναρτήσεις σε σελίδες </a:t>
            </a:r>
            <a:r>
              <a:rPr lang="en-US" sz="1400" b="1" dirty="0">
                <a:solidFill>
                  <a:schemeClr val="accent2"/>
                </a:solidFill>
              </a:rPr>
              <a:t>social media (Facebook, Instagram, Tik Tok</a:t>
            </a:r>
            <a:r>
              <a:rPr lang="el-GR" sz="1400" b="1" dirty="0">
                <a:solidFill>
                  <a:schemeClr val="accent2"/>
                </a:solidFill>
              </a:rPr>
              <a:t>, </a:t>
            </a:r>
            <a:r>
              <a:rPr lang="en-US" sz="1400" b="1" dirty="0" err="1">
                <a:solidFill>
                  <a:schemeClr val="accent2"/>
                </a:solidFill>
              </a:rPr>
              <a:t>Youtube</a:t>
            </a:r>
            <a:r>
              <a:rPr lang="en-US" sz="1400" b="1" dirty="0">
                <a:solidFill>
                  <a:schemeClr val="accent2"/>
                </a:solidFill>
              </a:rPr>
              <a:t>)</a:t>
            </a:r>
            <a:endParaRPr lang="el-GR" sz="1400" b="1" dirty="0">
              <a:solidFill>
                <a:schemeClr val="accent2"/>
              </a:solidFill>
            </a:endParaRPr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DBA0E477-1BD6-327F-6C01-A990F2ABA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396" y="1791122"/>
            <a:ext cx="2782263" cy="2466097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88459BF9-481D-1C6F-CA22-B423F6EDA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989" y="4511635"/>
            <a:ext cx="3884836" cy="2078021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1026" name="Picture 2" descr="Δεν υπάρχει διαθέσιμη περιγραφή.">
            <a:extLst>
              <a:ext uri="{FF2B5EF4-FFF2-40B4-BE49-F238E27FC236}">
                <a16:creationId xmlns:a16="http://schemas.microsoft.com/office/drawing/2014/main" id="{D368ADAA-966A-E2A0-CEC0-47F8C99BB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206" y="568819"/>
            <a:ext cx="1846547" cy="3693094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B5355177-CB2E-202B-E46F-69F114C201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489" y="496112"/>
            <a:ext cx="2649801" cy="2998963"/>
          </a:xfrm>
          <a:prstGeom prst="rect">
            <a:avLst/>
          </a:prstGeom>
          <a:ln w="73025">
            <a:solidFill>
              <a:srgbClr val="7030A0"/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34225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0" grpId="0" animBg="1"/>
      <p:bldP spid="11" grpId="0"/>
      <p:bldP spid="12" grpId="0" animBg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379783" y="34209"/>
            <a:ext cx="11377264" cy="6800127"/>
          </a:xfrm>
          <a:prstGeom prst="rect">
            <a:avLst/>
          </a:prstGeom>
          <a:gradFill>
            <a:gsLst>
              <a:gs pos="91000">
                <a:schemeClr val="bg1">
                  <a:lumMod val="95000"/>
                  <a:lumOff val="5000"/>
                </a:schemeClr>
              </a:gs>
              <a:gs pos="100000">
                <a:srgbClr val="F0EBD5">
                  <a:lumMod val="40000"/>
                  <a:lumOff val="60000"/>
                  <a:alpha val="13000"/>
                </a:srgbClr>
              </a:gs>
              <a:gs pos="100000">
                <a:srgbClr val="D1C39F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2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95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684784" y="182811"/>
            <a:ext cx="8496937" cy="773980"/>
          </a:xfrm>
        </p:spPr>
        <p:txBody>
          <a:bodyPr/>
          <a:lstStyle/>
          <a:p>
            <a:pPr algn="ctr"/>
            <a:r>
              <a:rPr lang="el-GR" sz="2800" b="1" dirty="0"/>
              <a:t> Λειτουργία βάσει πιστοποιημένων διαδικασιών</a:t>
            </a:r>
            <a:endParaRPr lang="el-GR" sz="2800" dirty="0">
              <a:solidFill>
                <a:srgbClr val="0070C0"/>
              </a:solidFill>
            </a:endParaRPr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74E33BE9-08EE-44B1-8520-7C0091ABD9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t="8184" r="28847" b="12307"/>
          <a:stretch/>
        </p:blipFill>
        <p:spPr>
          <a:xfrm>
            <a:off x="11904043" y="1"/>
            <a:ext cx="970582" cy="8847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63C546-73BE-4976-B9E8-C18273181E03}"/>
              </a:ext>
            </a:extLst>
          </p:cNvPr>
          <p:cNvSpPr txBox="1"/>
          <p:nvPr/>
        </p:nvSpPr>
        <p:spPr>
          <a:xfrm>
            <a:off x="5717232" y="1820887"/>
            <a:ext cx="5234805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/>
              <a:t>Πεδίο Πιστοποίησης</a:t>
            </a:r>
          </a:p>
          <a:p>
            <a:endParaRPr lang="el-GR" dirty="0"/>
          </a:p>
          <a:p>
            <a:pPr algn="just"/>
            <a:r>
              <a:rPr lang="el-GR" sz="2400" dirty="0"/>
              <a:t>Διαχειριστική επάρκεια για την υλοποίηση δημοσίων συμβάσεων, προμηθειών και υπηρεσιών &amp; τη διαχείριση έργων.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16DAA73F-AFFC-6F0F-BE02-5B8CF02A2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692" y="892769"/>
            <a:ext cx="4024491" cy="5670873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36112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316632" y="187229"/>
            <a:ext cx="11377264" cy="6635638"/>
          </a:xfrm>
          <a:prstGeom prst="rect">
            <a:avLst/>
          </a:prstGeom>
          <a:gradFill>
            <a:gsLst>
              <a:gs pos="91000">
                <a:schemeClr val="bg1">
                  <a:lumMod val="95000"/>
                  <a:lumOff val="5000"/>
                </a:schemeClr>
              </a:gs>
              <a:gs pos="100000">
                <a:srgbClr val="F0EBD5">
                  <a:lumMod val="40000"/>
                  <a:lumOff val="60000"/>
                  <a:alpha val="13000"/>
                </a:srgbClr>
              </a:gs>
              <a:gs pos="100000">
                <a:srgbClr val="D1C39F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57">
                <a:solidFill>
                  <a:schemeClr val="bg1"/>
                </a:solidFill>
              </a:rPr>
              <a:t>https://www.youtube.com/watch?v=WrF1AyIfDSY</a:t>
            </a:r>
            <a:endParaRPr lang="el-GR" sz="1957" dirty="0">
              <a:solidFill>
                <a:schemeClr val="bg1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972816" y="322409"/>
            <a:ext cx="8496937" cy="1124748"/>
          </a:xfrm>
        </p:spPr>
        <p:txBody>
          <a:bodyPr/>
          <a:lstStyle/>
          <a:p>
            <a:pPr algn="ctr"/>
            <a:br>
              <a:rPr lang="en-US" sz="2982" b="1" dirty="0"/>
            </a:br>
            <a:endParaRPr lang="el-GR" sz="2982" dirty="0">
              <a:solidFill>
                <a:srgbClr val="C00000"/>
              </a:solidFill>
            </a:endParaRPr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74E33BE9-08EE-44B1-8520-7C0091ABD9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t="8184" r="28847" b="12307"/>
          <a:stretch/>
        </p:blipFill>
        <p:spPr>
          <a:xfrm>
            <a:off x="11904043" y="1"/>
            <a:ext cx="970582" cy="8847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C53D94-5D72-87B5-857B-FFD2513A0E05}"/>
              </a:ext>
            </a:extLst>
          </p:cNvPr>
          <p:cNvSpPr txBox="1"/>
          <p:nvPr/>
        </p:nvSpPr>
        <p:spPr>
          <a:xfrm>
            <a:off x="4839718" y="718481"/>
            <a:ext cx="23042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000" b="1" dirty="0"/>
              <a:t>Βίντεο δράσης</a:t>
            </a:r>
          </a:p>
        </p:txBody>
      </p:sp>
      <p:sp>
        <p:nvSpPr>
          <p:cNvPr id="13" name="Βέλος: Κάτω 12">
            <a:extLst>
              <a:ext uri="{FF2B5EF4-FFF2-40B4-BE49-F238E27FC236}">
                <a16:creationId xmlns:a16="http://schemas.microsoft.com/office/drawing/2014/main" id="{602B6884-95AE-3208-0F61-537C3181F95E}"/>
              </a:ext>
            </a:extLst>
          </p:cNvPr>
          <p:cNvSpPr/>
          <p:nvPr/>
        </p:nvSpPr>
        <p:spPr>
          <a:xfrm>
            <a:off x="7035962" y="804559"/>
            <a:ext cx="216024" cy="353691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Aroma Xiou 2025-Full_Version">
            <a:hlinkClick r:id="" action="ppaction://media"/>
            <a:extLst>
              <a:ext uri="{FF2B5EF4-FFF2-40B4-BE49-F238E27FC236}">
                <a16:creationId xmlns:a16="http://schemas.microsoft.com/office/drawing/2014/main" id="{32C66D1C-1387-BD5F-DD06-001C74E0CB2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6731" y="1158250"/>
            <a:ext cx="9577065" cy="5387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BE0CD6-9B4D-AD4D-433B-14CE60E74FE1}"/>
              </a:ext>
            </a:extLst>
          </p:cNvPr>
          <p:cNvSpPr txBox="1"/>
          <p:nvPr/>
        </p:nvSpPr>
        <p:spPr>
          <a:xfrm>
            <a:off x="2786428" y="321992"/>
            <a:ext cx="64376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000" b="1" dirty="0"/>
              <a:t>Εκθέσεις</a:t>
            </a:r>
            <a:r>
              <a:rPr lang="en-US" sz="2000" b="1" dirty="0"/>
              <a:t> - </a:t>
            </a:r>
            <a:r>
              <a:rPr lang="el-GR" sz="2000" b="1" dirty="0"/>
              <a:t>Εκδηλώσεις</a:t>
            </a:r>
          </a:p>
        </p:txBody>
      </p:sp>
    </p:spTree>
    <p:extLst>
      <p:ext uri="{BB962C8B-B14F-4D97-AF65-F5344CB8AC3E}">
        <p14:creationId xmlns:p14="http://schemas.microsoft.com/office/powerpoint/2010/main" val="396362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5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7172" indent="0">
              <a:buNone/>
            </a:pPr>
            <a:endParaRPr lang="el-GR" dirty="0"/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B658CEB8-2925-4F2F-8B6B-01875588FE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t="8184" r="28847" b="12307"/>
          <a:stretch/>
        </p:blipFill>
        <p:spPr>
          <a:xfrm>
            <a:off x="11904043" y="1"/>
            <a:ext cx="970582" cy="88478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4E4B76C-D58C-4890-81EF-B32F483A9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47" y="-1"/>
            <a:ext cx="3017573" cy="724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6418CC-FD78-4D3A-B829-193DAE3EB23E}"/>
              </a:ext>
            </a:extLst>
          </p:cNvPr>
          <p:cNvSpPr txBox="1"/>
          <p:nvPr/>
        </p:nvSpPr>
        <p:spPr>
          <a:xfrm>
            <a:off x="3520988" y="1771235"/>
            <a:ext cx="5832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000" dirty="0"/>
              <a:t>Μένουμε πιστοί στους στόχους μας</a:t>
            </a:r>
          </a:p>
        </p:txBody>
      </p:sp>
      <p:pic>
        <p:nvPicPr>
          <p:cNvPr id="12" name="Γραφικό 11" descr="Συγχαρητήρια">
            <a:extLst>
              <a:ext uri="{FF2B5EF4-FFF2-40B4-BE49-F238E27FC236}">
                <a16:creationId xmlns:a16="http://schemas.microsoft.com/office/drawing/2014/main" id="{ACA58CAB-D1C3-4CB2-9A21-4C44B3527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82990" y="1892895"/>
            <a:ext cx="1080120" cy="1080120"/>
          </a:xfrm>
          <a:prstGeom prst="rect">
            <a:avLst/>
          </a:prstGeom>
        </p:spPr>
      </p:pic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A48394F3-EE4D-4A09-B887-B7D8A9850410}"/>
              </a:ext>
            </a:extLst>
          </p:cNvPr>
          <p:cNvGrpSpPr/>
          <p:nvPr/>
        </p:nvGrpSpPr>
        <p:grpSpPr>
          <a:xfrm>
            <a:off x="9049206" y="4163643"/>
            <a:ext cx="1618116" cy="1569608"/>
            <a:chOff x="9136011" y="4125143"/>
            <a:chExt cx="1374077" cy="1374077"/>
          </a:xfrm>
        </p:grpSpPr>
        <p:pic>
          <p:nvPicPr>
            <p:cNvPr id="8" name="Γραφικό 7" descr="Ανοδική τάση">
              <a:extLst>
                <a:ext uri="{FF2B5EF4-FFF2-40B4-BE49-F238E27FC236}">
                  <a16:creationId xmlns:a16="http://schemas.microsoft.com/office/drawing/2014/main" id="{BC6B0FA7-F2DF-4DE6-AD3B-5C696F0DE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36011" y="4125143"/>
              <a:ext cx="1374077" cy="1374077"/>
            </a:xfrm>
            <a:prstGeom prst="rect">
              <a:avLst/>
            </a:prstGeom>
          </p:spPr>
        </p:pic>
        <p:cxnSp>
          <p:nvCxnSpPr>
            <p:cNvPr id="5" name="Ευθεία γραμμή σύνδεσης 4">
              <a:extLst>
                <a:ext uri="{FF2B5EF4-FFF2-40B4-BE49-F238E27FC236}">
                  <a16:creationId xmlns:a16="http://schemas.microsoft.com/office/drawing/2014/main" id="{9B6AA533-DB6C-418B-B58B-2B6B9C2115D6}"/>
                </a:ext>
              </a:extLst>
            </p:cNvPr>
            <p:cNvCxnSpPr>
              <a:cxnSpLocks/>
            </p:cNvCxnSpPr>
            <p:nvPr/>
          </p:nvCxnSpPr>
          <p:spPr>
            <a:xfrm>
              <a:off x="9394526" y="4178512"/>
              <a:ext cx="1" cy="1098759"/>
            </a:xfrm>
            <a:prstGeom prst="line">
              <a:avLst/>
            </a:prstGeom>
            <a:ln w="152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Ευθεία γραμμή σύνδεσης 10">
              <a:extLst>
                <a:ext uri="{FF2B5EF4-FFF2-40B4-BE49-F238E27FC236}">
                  <a16:creationId xmlns:a16="http://schemas.microsoft.com/office/drawing/2014/main" id="{8DFE268A-DD12-4E8F-85AC-1451810CE29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34536" y="5271421"/>
              <a:ext cx="1175551" cy="5850"/>
            </a:xfrm>
            <a:prstGeom prst="line">
              <a:avLst/>
            </a:prstGeom>
            <a:ln w="152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8758D3B-D323-4A87-BE64-E62F5E959E35}"/>
              </a:ext>
            </a:extLst>
          </p:cNvPr>
          <p:cNvSpPr txBox="1"/>
          <p:nvPr/>
        </p:nvSpPr>
        <p:spPr>
          <a:xfrm>
            <a:off x="3664280" y="4251319"/>
            <a:ext cx="5832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000" dirty="0"/>
              <a:t>Στηρίζουμε την τοπική οικονομία</a:t>
            </a:r>
          </a:p>
        </p:txBody>
      </p:sp>
    </p:spTree>
    <p:extLst>
      <p:ext uri="{BB962C8B-B14F-4D97-AF65-F5344CB8AC3E}">
        <p14:creationId xmlns:p14="http://schemas.microsoft.com/office/powerpoint/2010/main" val="12514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316632" y="153802"/>
            <a:ext cx="11377264" cy="6635638"/>
          </a:xfrm>
          <a:prstGeom prst="rect">
            <a:avLst/>
          </a:prstGeom>
          <a:gradFill>
            <a:gsLst>
              <a:gs pos="91000">
                <a:schemeClr val="bg1">
                  <a:lumMod val="95000"/>
                  <a:lumOff val="5000"/>
                </a:schemeClr>
              </a:gs>
              <a:gs pos="100000">
                <a:srgbClr val="F0EBD5">
                  <a:lumMod val="40000"/>
                  <a:lumOff val="60000"/>
                  <a:alpha val="13000"/>
                </a:srgbClr>
              </a:gs>
              <a:gs pos="100000">
                <a:srgbClr val="D1C39F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957" dirty="0">
              <a:solidFill>
                <a:schemeClr val="bg1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887194" y="322409"/>
            <a:ext cx="8496937" cy="1124748"/>
          </a:xfrm>
        </p:spPr>
        <p:txBody>
          <a:bodyPr/>
          <a:lstStyle/>
          <a:p>
            <a:pPr algn="ctr"/>
            <a:br>
              <a:rPr lang="en-US" sz="2982" b="1" dirty="0"/>
            </a:br>
            <a:endParaRPr lang="el-GR" sz="2982" dirty="0">
              <a:solidFill>
                <a:srgbClr val="C00000"/>
              </a:solidFill>
            </a:endParaRPr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74E33BE9-08EE-44B1-8520-7C0091ABD9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t="8184" r="28847" b="12307"/>
          <a:stretch/>
        </p:blipFill>
        <p:spPr>
          <a:xfrm>
            <a:off x="11904043" y="1"/>
            <a:ext cx="970582" cy="884782"/>
          </a:xfrm>
          <a:prstGeom prst="rect">
            <a:avLst/>
          </a:prstGeom>
        </p:spPr>
      </p:pic>
      <p:grpSp>
        <p:nvGrpSpPr>
          <p:cNvPr id="13" name="Ομάδα 12">
            <a:extLst>
              <a:ext uri="{FF2B5EF4-FFF2-40B4-BE49-F238E27FC236}">
                <a16:creationId xmlns:a16="http://schemas.microsoft.com/office/drawing/2014/main" id="{174EA153-DD00-530C-3FF8-9C41420F0110}"/>
              </a:ext>
            </a:extLst>
          </p:cNvPr>
          <p:cNvGrpSpPr/>
          <p:nvPr/>
        </p:nvGrpSpPr>
        <p:grpSpPr>
          <a:xfrm>
            <a:off x="2856910" y="836569"/>
            <a:ext cx="6697720" cy="1110043"/>
            <a:chOff x="2479810" y="1534153"/>
            <a:chExt cx="6697720" cy="1110043"/>
          </a:xfrm>
        </p:grpSpPr>
        <p:sp>
          <p:nvSpPr>
            <p:cNvPr id="8" name="Μισό πλαίσιο 7">
              <a:extLst>
                <a:ext uri="{FF2B5EF4-FFF2-40B4-BE49-F238E27FC236}">
                  <a16:creationId xmlns:a16="http://schemas.microsoft.com/office/drawing/2014/main" id="{A89FE087-11E2-6232-F27B-041D9F1E7AD8}"/>
                </a:ext>
              </a:extLst>
            </p:cNvPr>
            <p:cNvSpPr/>
            <p:nvPr/>
          </p:nvSpPr>
          <p:spPr>
            <a:xfrm>
              <a:off x="2532258" y="1582367"/>
              <a:ext cx="293909" cy="1061829"/>
            </a:xfrm>
            <a:prstGeom prst="halfFram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9" name="Μισό πλαίσιο 8">
              <a:extLst>
                <a:ext uri="{FF2B5EF4-FFF2-40B4-BE49-F238E27FC236}">
                  <a16:creationId xmlns:a16="http://schemas.microsoft.com/office/drawing/2014/main" id="{57871966-87D2-0278-CAE4-02065D1FF089}"/>
                </a:ext>
              </a:extLst>
            </p:cNvPr>
            <p:cNvSpPr/>
            <p:nvPr/>
          </p:nvSpPr>
          <p:spPr>
            <a:xfrm rot="10800000">
              <a:off x="8823366" y="1534153"/>
              <a:ext cx="354164" cy="1048734"/>
            </a:xfrm>
            <a:prstGeom prst="halfFram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34855E1-72BF-2A86-A3C1-728675453789}"/>
                </a:ext>
              </a:extLst>
            </p:cNvPr>
            <p:cNvSpPr txBox="1"/>
            <p:nvPr/>
          </p:nvSpPr>
          <p:spPr>
            <a:xfrm>
              <a:off x="2479810" y="1661156"/>
              <a:ext cx="661298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l-GR" dirty="0"/>
            </a:p>
          </p:txBody>
        </p:sp>
      </p:grpSp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B006E956-9AE9-E672-373B-E1C89D1C43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80" y="2323449"/>
            <a:ext cx="5116148" cy="3837111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EBC6090-70DB-B60C-7DEF-7E428204B9EC}"/>
              </a:ext>
            </a:extLst>
          </p:cNvPr>
          <p:cNvSpPr txBox="1"/>
          <p:nvPr/>
        </p:nvSpPr>
        <p:spPr>
          <a:xfrm>
            <a:off x="6061267" y="2746064"/>
            <a:ext cx="5525283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l-GR" dirty="0"/>
              <a:t>Στόχος της δράσης είναι η ανάδειξη της Χίου μέσα από τα τοπικά προϊόντα της, τα αρώματα της, τη φιλοσοφία και την κουλτούρα της.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l-GR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l-GR" dirty="0"/>
              <a:t>Τα 7 περίπτερα μισθώθηκαν συνολικά σε 1</a:t>
            </a:r>
            <a:r>
              <a:rPr lang="en-US" dirty="0"/>
              <a:t>8 </a:t>
            </a:r>
            <a:r>
              <a:rPr lang="el-GR" dirty="0"/>
              <a:t>επιχειρήσεις</a:t>
            </a:r>
            <a:r>
              <a:rPr lang="en-US" dirty="0"/>
              <a:t>, </a:t>
            </a:r>
            <a:r>
              <a:rPr lang="el-GR" dirty="0"/>
              <a:t>καθώς και στον Ιδ. Φορέα Τουρισμού Χίου, κατά τη διάρκεια των 7 δεκαήμερων της έκθεσης.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EA1882-3444-D1C3-7A3D-101680B09A2B}"/>
              </a:ext>
            </a:extLst>
          </p:cNvPr>
          <p:cNvSpPr txBox="1"/>
          <p:nvPr/>
        </p:nvSpPr>
        <p:spPr>
          <a:xfrm>
            <a:off x="3232237" y="1167443"/>
            <a:ext cx="6282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Συν-διοργάνωση έκθεσης «</a:t>
            </a:r>
            <a:r>
              <a:rPr lang="en-US" sz="2400" dirty="0"/>
              <a:t>Limani Open Market</a:t>
            </a:r>
            <a:r>
              <a:rPr lang="el-GR" sz="2400" dirty="0"/>
              <a:t>»</a:t>
            </a:r>
          </a:p>
        </p:txBody>
      </p:sp>
      <p:pic>
        <p:nvPicPr>
          <p:cNvPr id="28" name="Εικόνα 27">
            <a:extLst>
              <a:ext uri="{FF2B5EF4-FFF2-40B4-BE49-F238E27FC236}">
                <a16:creationId xmlns:a16="http://schemas.microsoft.com/office/drawing/2014/main" id="{4FD003DA-9FF7-3063-8C02-0B56F6E602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65" y="409812"/>
            <a:ext cx="1519799" cy="16576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BCB414-29A5-5B06-0C57-F2A46528C90B}"/>
              </a:ext>
            </a:extLst>
          </p:cNvPr>
          <p:cNvSpPr txBox="1"/>
          <p:nvPr/>
        </p:nvSpPr>
        <p:spPr>
          <a:xfrm>
            <a:off x="2786428" y="321992"/>
            <a:ext cx="64376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000" b="1" dirty="0"/>
              <a:t>Εκθέσεις</a:t>
            </a:r>
            <a:r>
              <a:rPr lang="en-US" sz="2400" b="1" dirty="0"/>
              <a:t> - </a:t>
            </a:r>
            <a:r>
              <a:rPr lang="el-GR" sz="2000" b="1" dirty="0"/>
              <a:t>Εκδηλώσεις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626932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0F3A1-7A02-2DB4-BAB5-8F977B7E5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2AE4CB5-E586-22D9-AD0F-8200EF99380D}"/>
              </a:ext>
            </a:extLst>
          </p:cNvPr>
          <p:cNvSpPr/>
          <p:nvPr/>
        </p:nvSpPr>
        <p:spPr>
          <a:xfrm>
            <a:off x="316632" y="187229"/>
            <a:ext cx="11377264" cy="6635638"/>
          </a:xfrm>
          <a:prstGeom prst="rect">
            <a:avLst/>
          </a:prstGeom>
          <a:gradFill>
            <a:gsLst>
              <a:gs pos="91000">
                <a:schemeClr val="bg1">
                  <a:lumMod val="95000"/>
                  <a:lumOff val="5000"/>
                </a:schemeClr>
              </a:gs>
              <a:gs pos="100000">
                <a:srgbClr val="F0EBD5">
                  <a:lumMod val="40000"/>
                  <a:lumOff val="60000"/>
                  <a:alpha val="13000"/>
                </a:srgbClr>
              </a:gs>
              <a:gs pos="100000">
                <a:srgbClr val="D1C39F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957" dirty="0">
                <a:solidFill>
                  <a:schemeClr val="bg1"/>
                </a:solidFill>
              </a:rPr>
              <a:t>Βραβείο στελεχών τους.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87F4E1ED-DCA1-279B-4968-1D3D38E30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194" y="322409"/>
            <a:ext cx="8496937" cy="1124748"/>
          </a:xfrm>
        </p:spPr>
        <p:txBody>
          <a:bodyPr/>
          <a:lstStyle/>
          <a:p>
            <a:pPr algn="ctr"/>
            <a:br>
              <a:rPr lang="en-US" sz="2982" b="1" dirty="0"/>
            </a:br>
            <a:endParaRPr lang="el-GR" sz="2982" dirty="0">
              <a:solidFill>
                <a:srgbClr val="C00000"/>
              </a:solidFill>
            </a:endParaRPr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2EB12FE9-A666-DA93-7DAC-DEF4DEF4A4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t="8184" r="28847" b="12307"/>
          <a:stretch/>
        </p:blipFill>
        <p:spPr>
          <a:xfrm>
            <a:off x="11904043" y="1"/>
            <a:ext cx="970582" cy="884782"/>
          </a:xfrm>
          <a:prstGeom prst="rect">
            <a:avLst/>
          </a:prstGeom>
        </p:spPr>
      </p:pic>
      <p:grpSp>
        <p:nvGrpSpPr>
          <p:cNvPr id="7" name="Ομάδα 6">
            <a:extLst>
              <a:ext uri="{FF2B5EF4-FFF2-40B4-BE49-F238E27FC236}">
                <a16:creationId xmlns:a16="http://schemas.microsoft.com/office/drawing/2014/main" id="{73E90A4C-4317-C685-DBD3-FBC26ECABAEE}"/>
              </a:ext>
            </a:extLst>
          </p:cNvPr>
          <p:cNvGrpSpPr/>
          <p:nvPr/>
        </p:nvGrpSpPr>
        <p:grpSpPr>
          <a:xfrm>
            <a:off x="2908920" y="612981"/>
            <a:ext cx="7416824" cy="1061829"/>
            <a:chOff x="2185902" y="1521058"/>
            <a:chExt cx="7416824" cy="1061829"/>
          </a:xfrm>
        </p:grpSpPr>
        <p:sp>
          <p:nvSpPr>
            <p:cNvPr id="8" name="Μισό πλαίσιο 7">
              <a:extLst>
                <a:ext uri="{FF2B5EF4-FFF2-40B4-BE49-F238E27FC236}">
                  <a16:creationId xmlns:a16="http://schemas.microsoft.com/office/drawing/2014/main" id="{4DB2C12A-D514-171F-54DA-1853A7EB9C50}"/>
                </a:ext>
              </a:extLst>
            </p:cNvPr>
            <p:cNvSpPr/>
            <p:nvPr/>
          </p:nvSpPr>
          <p:spPr>
            <a:xfrm>
              <a:off x="2185902" y="1521058"/>
              <a:ext cx="293909" cy="1061829"/>
            </a:xfrm>
            <a:prstGeom prst="halfFram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9" name="Μισό πλαίσιο 8">
              <a:extLst>
                <a:ext uri="{FF2B5EF4-FFF2-40B4-BE49-F238E27FC236}">
                  <a16:creationId xmlns:a16="http://schemas.microsoft.com/office/drawing/2014/main" id="{F4792B1D-2824-D6DA-1371-61B2AF9546F7}"/>
                </a:ext>
              </a:extLst>
            </p:cNvPr>
            <p:cNvSpPr/>
            <p:nvPr/>
          </p:nvSpPr>
          <p:spPr>
            <a:xfrm rot="10800000">
              <a:off x="9326601" y="1534153"/>
              <a:ext cx="276125" cy="1048734"/>
            </a:xfrm>
            <a:prstGeom prst="halfFram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37AEE7-80A0-186C-FBA5-744CD60280DC}"/>
                </a:ext>
              </a:extLst>
            </p:cNvPr>
            <p:cNvSpPr txBox="1"/>
            <p:nvPr/>
          </p:nvSpPr>
          <p:spPr>
            <a:xfrm>
              <a:off x="2320685" y="1674292"/>
              <a:ext cx="721003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dirty="0"/>
                <a:t>Συμμετοχή στη Διεθνή Τουριστική Έκθεση </a:t>
              </a:r>
              <a:r>
                <a:rPr lang="en-US" dirty="0"/>
                <a:t>Travel Turkey</a:t>
              </a:r>
              <a:r>
                <a:rPr lang="el-GR" dirty="0"/>
                <a:t> </a:t>
              </a:r>
              <a:r>
                <a:rPr lang="en-US" dirty="0"/>
                <a:t>Izmir (3-5/12/2025)</a:t>
              </a:r>
              <a:endParaRPr lang="el-GR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A068850D-6FE6-B1AD-11A3-414D407DDE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178" y="2252935"/>
            <a:ext cx="5169676" cy="38772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77800"/>
          </a:effectLst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2C88401B-9FEE-8D1D-D65C-9F33B53C11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16" y="2258754"/>
            <a:ext cx="5169675" cy="3877257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EEF31D-6D9A-D37C-D8EF-72512F9206B0}"/>
              </a:ext>
            </a:extLst>
          </p:cNvPr>
          <p:cNvSpPr txBox="1"/>
          <p:nvPr/>
        </p:nvSpPr>
        <p:spPr>
          <a:xfrm>
            <a:off x="2908920" y="234290"/>
            <a:ext cx="64376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000" b="1" dirty="0"/>
              <a:t>Εκθέσεις</a:t>
            </a:r>
            <a:r>
              <a:rPr lang="en-US" sz="2400" b="1" dirty="0"/>
              <a:t> - </a:t>
            </a:r>
            <a:r>
              <a:rPr lang="el-GR" sz="2000" b="1" dirty="0"/>
              <a:t>Εκδηλώσεις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68343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316632" y="187229"/>
            <a:ext cx="11377264" cy="6635638"/>
          </a:xfrm>
          <a:prstGeom prst="rect">
            <a:avLst/>
          </a:prstGeom>
          <a:gradFill>
            <a:gsLst>
              <a:gs pos="91000">
                <a:schemeClr val="bg1">
                  <a:lumMod val="95000"/>
                  <a:lumOff val="5000"/>
                </a:schemeClr>
              </a:gs>
              <a:gs pos="100000">
                <a:srgbClr val="F0EBD5">
                  <a:lumMod val="40000"/>
                  <a:lumOff val="60000"/>
                  <a:alpha val="13000"/>
                </a:srgbClr>
              </a:gs>
              <a:gs pos="100000">
                <a:srgbClr val="D1C39F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957" dirty="0">
                <a:solidFill>
                  <a:schemeClr val="bg1"/>
                </a:solidFill>
              </a:rPr>
              <a:t>Βραβείο στελεχών τους.</a:t>
            </a: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887194" y="322409"/>
            <a:ext cx="8496937" cy="1124748"/>
          </a:xfrm>
        </p:spPr>
        <p:txBody>
          <a:bodyPr/>
          <a:lstStyle/>
          <a:p>
            <a:pPr algn="ctr"/>
            <a:br>
              <a:rPr lang="en-US" sz="2982" b="1" dirty="0"/>
            </a:br>
            <a:endParaRPr lang="el-GR" sz="2982" dirty="0">
              <a:solidFill>
                <a:srgbClr val="C00000"/>
              </a:solidFill>
            </a:endParaRPr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74E33BE9-08EE-44B1-8520-7C0091ABD9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t="8184" r="28847" b="12307"/>
          <a:stretch/>
        </p:blipFill>
        <p:spPr>
          <a:xfrm>
            <a:off x="11904043" y="1"/>
            <a:ext cx="970582" cy="884782"/>
          </a:xfrm>
          <a:prstGeom prst="rect">
            <a:avLst/>
          </a:prstGeom>
        </p:spPr>
      </p:pic>
      <p:grpSp>
        <p:nvGrpSpPr>
          <p:cNvPr id="7" name="Ομάδα 6">
            <a:extLst>
              <a:ext uri="{FF2B5EF4-FFF2-40B4-BE49-F238E27FC236}">
                <a16:creationId xmlns:a16="http://schemas.microsoft.com/office/drawing/2014/main" id="{457535E5-89E4-2EFD-E747-8C5615A1C5B1}"/>
              </a:ext>
            </a:extLst>
          </p:cNvPr>
          <p:cNvGrpSpPr/>
          <p:nvPr/>
        </p:nvGrpSpPr>
        <p:grpSpPr>
          <a:xfrm>
            <a:off x="2677047" y="674997"/>
            <a:ext cx="6762876" cy="1061829"/>
            <a:chOff x="2332856" y="1521058"/>
            <a:chExt cx="6762876" cy="1061829"/>
          </a:xfrm>
        </p:grpSpPr>
        <p:sp>
          <p:nvSpPr>
            <p:cNvPr id="8" name="Μισό πλαίσιο 7">
              <a:extLst>
                <a:ext uri="{FF2B5EF4-FFF2-40B4-BE49-F238E27FC236}">
                  <a16:creationId xmlns:a16="http://schemas.microsoft.com/office/drawing/2014/main" id="{186AD225-F797-DBD1-57C3-9C7925C6B2B7}"/>
                </a:ext>
              </a:extLst>
            </p:cNvPr>
            <p:cNvSpPr/>
            <p:nvPr/>
          </p:nvSpPr>
          <p:spPr>
            <a:xfrm>
              <a:off x="2332856" y="1521058"/>
              <a:ext cx="293909" cy="1061829"/>
            </a:xfrm>
            <a:prstGeom prst="halfFram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9" name="Μισό πλαίσιο 8">
              <a:extLst>
                <a:ext uri="{FF2B5EF4-FFF2-40B4-BE49-F238E27FC236}">
                  <a16:creationId xmlns:a16="http://schemas.microsoft.com/office/drawing/2014/main" id="{E01FB99A-2887-4A40-BE41-1918660FDC2F}"/>
                </a:ext>
              </a:extLst>
            </p:cNvPr>
            <p:cNvSpPr/>
            <p:nvPr/>
          </p:nvSpPr>
          <p:spPr>
            <a:xfrm rot="10800000">
              <a:off x="8741568" y="1521059"/>
              <a:ext cx="354164" cy="1048734"/>
            </a:xfrm>
            <a:prstGeom prst="halfFram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9BE7AF-0B51-CF4A-F210-905E400A031F}"/>
                </a:ext>
              </a:extLst>
            </p:cNvPr>
            <p:cNvSpPr txBox="1"/>
            <p:nvPr/>
          </p:nvSpPr>
          <p:spPr>
            <a:xfrm>
              <a:off x="2458748" y="1714555"/>
              <a:ext cx="661298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dirty="0"/>
                <a:t>Συμμετοχή Επιμελητηρίου στην 89</a:t>
              </a:r>
              <a:r>
                <a:rPr lang="el-GR" baseline="30000" dirty="0"/>
                <a:t>η</a:t>
              </a:r>
              <a:r>
                <a:rPr lang="el-GR" dirty="0"/>
                <a:t> Διεθνή Έκθεση Θεσσαλονίκης (6-14/9/2025)</a:t>
              </a:r>
            </a:p>
          </p:txBody>
        </p:sp>
      </p:grp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3E7D9DA0-94D5-4DA6-980E-3024B45DC0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0426" y="2403641"/>
            <a:ext cx="4851248" cy="3638436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6B655CF3-03F5-3267-1C78-C1788623C8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6"/>
          <a:stretch/>
        </p:blipFill>
        <p:spPr>
          <a:xfrm rot="5400000">
            <a:off x="5848028" y="2292480"/>
            <a:ext cx="4755239" cy="3864704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666DB5-FF0F-3072-7102-49A3ACD70FE3}"/>
              </a:ext>
            </a:extLst>
          </p:cNvPr>
          <p:cNvSpPr txBox="1"/>
          <p:nvPr/>
        </p:nvSpPr>
        <p:spPr>
          <a:xfrm>
            <a:off x="2786428" y="321992"/>
            <a:ext cx="64376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000" b="1" dirty="0"/>
              <a:t>Εκθέσεις</a:t>
            </a:r>
            <a:r>
              <a:rPr lang="en-US" sz="2400" b="1" dirty="0"/>
              <a:t> - </a:t>
            </a:r>
            <a:r>
              <a:rPr lang="el-GR" sz="2000" b="1" dirty="0"/>
              <a:t>Εκδηλώσεις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372151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316632" y="297817"/>
            <a:ext cx="11377264" cy="6635638"/>
          </a:xfrm>
          <a:prstGeom prst="rect">
            <a:avLst/>
          </a:prstGeom>
          <a:gradFill>
            <a:gsLst>
              <a:gs pos="91000">
                <a:schemeClr val="bg1">
                  <a:lumMod val="95000"/>
                  <a:lumOff val="5000"/>
                </a:schemeClr>
              </a:gs>
              <a:gs pos="100000">
                <a:srgbClr val="F0EBD5">
                  <a:lumMod val="40000"/>
                  <a:lumOff val="60000"/>
                  <a:alpha val="13000"/>
                </a:srgbClr>
              </a:gs>
              <a:gs pos="100000">
                <a:srgbClr val="D1C39F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957" dirty="0">
              <a:solidFill>
                <a:schemeClr val="bg1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887194" y="322409"/>
            <a:ext cx="8496937" cy="1124748"/>
          </a:xfrm>
        </p:spPr>
        <p:txBody>
          <a:bodyPr/>
          <a:lstStyle/>
          <a:p>
            <a:pPr algn="ctr"/>
            <a:br>
              <a:rPr lang="en-US" sz="2982" b="1" dirty="0"/>
            </a:br>
            <a:endParaRPr lang="el-GR" sz="2982" dirty="0">
              <a:solidFill>
                <a:srgbClr val="C00000"/>
              </a:solidFill>
            </a:endParaRPr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74E33BE9-08EE-44B1-8520-7C0091ABD9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t="8184" r="28847" b="12307"/>
          <a:stretch/>
        </p:blipFill>
        <p:spPr>
          <a:xfrm>
            <a:off x="11904043" y="1"/>
            <a:ext cx="970582" cy="884782"/>
          </a:xfrm>
          <a:prstGeom prst="rect">
            <a:avLst/>
          </a:prstGeom>
        </p:spPr>
      </p:pic>
      <p:grpSp>
        <p:nvGrpSpPr>
          <p:cNvPr id="13" name="Ομάδα 12">
            <a:extLst>
              <a:ext uri="{FF2B5EF4-FFF2-40B4-BE49-F238E27FC236}">
                <a16:creationId xmlns:a16="http://schemas.microsoft.com/office/drawing/2014/main" id="{174EA153-DD00-530C-3FF8-9C41420F0110}"/>
              </a:ext>
            </a:extLst>
          </p:cNvPr>
          <p:cNvGrpSpPr/>
          <p:nvPr/>
        </p:nvGrpSpPr>
        <p:grpSpPr>
          <a:xfrm>
            <a:off x="2887194" y="613497"/>
            <a:ext cx="6612983" cy="1134564"/>
            <a:chOff x="2472142" y="1493358"/>
            <a:chExt cx="6612983" cy="1134564"/>
          </a:xfrm>
        </p:grpSpPr>
        <p:sp>
          <p:nvSpPr>
            <p:cNvPr id="8" name="Μισό πλαίσιο 7">
              <a:extLst>
                <a:ext uri="{FF2B5EF4-FFF2-40B4-BE49-F238E27FC236}">
                  <a16:creationId xmlns:a16="http://schemas.microsoft.com/office/drawing/2014/main" id="{A89FE087-11E2-6232-F27B-041D9F1E7AD8}"/>
                </a:ext>
              </a:extLst>
            </p:cNvPr>
            <p:cNvSpPr/>
            <p:nvPr/>
          </p:nvSpPr>
          <p:spPr>
            <a:xfrm>
              <a:off x="2633916" y="1566093"/>
              <a:ext cx="293909" cy="1061829"/>
            </a:xfrm>
            <a:prstGeom prst="halfFram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9" name="Μισό πλαίσιο 8">
              <a:extLst>
                <a:ext uri="{FF2B5EF4-FFF2-40B4-BE49-F238E27FC236}">
                  <a16:creationId xmlns:a16="http://schemas.microsoft.com/office/drawing/2014/main" id="{57871966-87D2-0278-CAE4-02065D1FF089}"/>
                </a:ext>
              </a:extLst>
            </p:cNvPr>
            <p:cNvSpPr/>
            <p:nvPr/>
          </p:nvSpPr>
          <p:spPr>
            <a:xfrm rot="10800000">
              <a:off x="8397217" y="1493358"/>
              <a:ext cx="354164" cy="1048734"/>
            </a:xfrm>
            <a:prstGeom prst="halfFram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34855E1-72BF-2A86-A3C1-728675453789}"/>
                </a:ext>
              </a:extLst>
            </p:cNvPr>
            <p:cNvSpPr txBox="1"/>
            <p:nvPr/>
          </p:nvSpPr>
          <p:spPr>
            <a:xfrm>
              <a:off x="2472142" y="1785384"/>
              <a:ext cx="661298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dirty="0"/>
                <a:t>Συν-διοργάνωση εκδήλωσης «Λευκή Νύκτα»</a:t>
              </a:r>
            </a:p>
          </p:txBody>
        </p:sp>
      </p:grp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4CA56888-FB9D-FC42-C9D3-3F88C9E0F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777" y="1721227"/>
            <a:ext cx="3391195" cy="5086793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2BB635C2-B534-D435-EF41-A47BCBD2D1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01" y="1899945"/>
            <a:ext cx="6580626" cy="4385988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6138CF-1953-89D2-702D-69D9DCA6DB45}"/>
              </a:ext>
            </a:extLst>
          </p:cNvPr>
          <p:cNvSpPr txBox="1"/>
          <p:nvPr/>
        </p:nvSpPr>
        <p:spPr>
          <a:xfrm>
            <a:off x="2786428" y="321992"/>
            <a:ext cx="64376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000" b="1" dirty="0"/>
              <a:t>Εκθέσεις</a:t>
            </a:r>
            <a:r>
              <a:rPr lang="en-US" sz="2400" b="1" dirty="0"/>
              <a:t> - </a:t>
            </a:r>
            <a:r>
              <a:rPr lang="el-GR" sz="2000" b="1" dirty="0"/>
              <a:t>Εκδηλώσεις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975298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90C65-2EDC-FBBA-FF40-895E18EF4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AB214CC0-1B3B-7843-0053-5C483AF74A88}"/>
              </a:ext>
            </a:extLst>
          </p:cNvPr>
          <p:cNvSpPr/>
          <p:nvPr/>
        </p:nvSpPr>
        <p:spPr>
          <a:xfrm>
            <a:off x="372635" y="284128"/>
            <a:ext cx="11377264" cy="6635638"/>
          </a:xfrm>
          <a:prstGeom prst="rect">
            <a:avLst/>
          </a:prstGeom>
          <a:gradFill>
            <a:gsLst>
              <a:gs pos="91000">
                <a:schemeClr val="bg1">
                  <a:lumMod val="95000"/>
                  <a:lumOff val="5000"/>
                </a:schemeClr>
              </a:gs>
              <a:gs pos="100000">
                <a:srgbClr val="F0EBD5">
                  <a:lumMod val="40000"/>
                  <a:lumOff val="60000"/>
                  <a:alpha val="13000"/>
                </a:srgbClr>
              </a:gs>
              <a:gs pos="100000">
                <a:srgbClr val="D1C39F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957" dirty="0">
              <a:solidFill>
                <a:schemeClr val="bg1"/>
              </a:solidFill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5FE30D7-5D87-E053-A2CB-8161C94D1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194" y="322409"/>
            <a:ext cx="8496937" cy="1124748"/>
          </a:xfrm>
        </p:spPr>
        <p:txBody>
          <a:bodyPr/>
          <a:lstStyle/>
          <a:p>
            <a:pPr algn="ctr"/>
            <a:br>
              <a:rPr lang="en-US" sz="2982" b="1" dirty="0"/>
            </a:br>
            <a:endParaRPr lang="el-GR" sz="2982" dirty="0">
              <a:solidFill>
                <a:srgbClr val="C00000"/>
              </a:solidFill>
            </a:endParaRPr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D6565C1C-7542-7B86-1B59-31066E0BD1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t="8184" r="28847" b="12307"/>
          <a:stretch/>
        </p:blipFill>
        <p:spPr>
          <a:xfrm>
            <a:off x="11904043" y="1"/>
            <a:ext cx="970582" cy="884782"/>
          </a:xfrm>
          <a:prstGeom prst="rect">
            <a:avLst/>
          </a:prstGeom>
        </p:spPr>
      </p:pic>
      <p:grpSp>
        <p:nvGrpSpPr>
          <p:cNvPr id="13" name="Ομάδα 12">
            <a:extLst>
              <a:ext uri="{FF2B5EF4-FFF2-40B4-BE49-F238E27FC236}">
                <a16:creationId xmlns:a16="http://schemas.microsoft.com/office/drawing/2014/main" id="{9AF8A7A7-A07D-8FB5-0147-ADF8CE5B28B2}"/>
              </a:ext>
            </a:extLst>
          </p:cNvPr>
          <p:cNvGrpSpPr/>
          <p:nvPr/>
        </p:nvGrpSpPr>
        <p:grpSpPr>
          <a:xfrm>
            <a:off x="2792268" y="740767"/>
            <a:ext cx="7128792" cy="1259867"/>
            <a:chOff x="2479810" y="1534153"/>
            <a:chExt cx="6697720" cy="1110043"/>
          </a:xfrm>
        </p:grpSpPr>
        <p:sp>
          <p:nvSpPr>
            <p:cNvPr id="8" name="Μισό πλαίσιο 7">
              <a:extLst>
                <a:ext uri="{FF2B5EF4-FFF2-40B4-BE49-F238E27FC236}">
                  <a16:creationId xmlns:a16="http://schemas.microsoft.com/office/drawing/2014/main" id="{E66FA104-9EB9-FF4B-1BE2-54A79CDF41DD}"/>
                </a:ext>
              </a:extLst>
            </p:cNvPr>
            <p:cNvSpPr/>
            <p:nvPr/>
          </p:nvSpPr>
          <p:spPr>
            <a:xfrm>
              <a:off x="2532258" y="1582367"/>
              <a:ext cx="293909" cy="1061829"/>
            </a:xfrm>
            <a:prstGeom prst="halfFram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9" name="Μισό πλαίσιο 8">
              <a:extLst>
                <a:ext uri="{FF2B5EF4-FFF2-40B4-BE49-F238E27FC236}">
                  <a16:creationId xmlns:a16="http://schemas.microsoft.com/office/drawing/2014/main" id="{3EEF4DD6-DB0E-BE9C-A71B-32C09C101C67}"/>
                </a:ext>
              </a:extLst>
            </p:cNvPr>
            <p:cNvSpPr/>
            <p:nvPr/>
          </p:nvSpPr>
          <p:spPr>
            <a:xfrm rot="10800000">
              <a:off x="8823366" y="1534153"/>
              <a:ext cx="354164" cy="1048734"/>
            </a:xfrm>
            <a:prstGeom prst="halfFram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55F773-2E83-2CE4-CF95-0FBFC0C76AF5}"/>
                </a:ext>
              </a:extLst>
            </p:cNvPr>
            <p:cNvSpPr txBox="1"/>
            <p:nvPr/>
          </p:nvSpPr>
          <p:spPr>
            <a:xfrm>
              <a:off x="2479810" y="1661156"/>
              <a:ext cx="661298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l-GR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651BF18-C12C-B6B0-AD08-BCB2BA9957AF}"/>
              </a:ext>
            </a:extLst>
          </p:cNvPr>
          <p:cNvSpPr txBox="1"/>
          <p:nvPr/>
        </p:nvSpPr>
        <p:spPr>
          <a:xfrm>
            <a:off x="3086071" y="884783"/>
            <a:ext cx="6702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Συν-διοργάνωση συνάντησης εργασίας στο Κέντρο Έρευνας Μαστίχας, με θέμα "Ζητήματα Νομοθετικής Συμμόρφωσης για την εισαγωγή προϊόντων στις ΗΠΑ“</a:t>
            </a: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944953A1-78A0-C308-9D16-BCBF67E0A4E3}"/>
              </a:ext>
            </a:extLst>
          </p:cNvPr>
          <p:cNvSpPr/>
          <p:nvPr/>
        </p:nvSpPr>
        <p:spPr>
          <a:xfrm>
            <a:off x="759460" y="2277486"/>
            <a:ext cx="3162962" cy="41764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9009B7D8-6459-8EE6-61AC-8F4545277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73" y="2345573"/>
            <a:ext cx="3024336" cy="4066333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CB3988A3-B251-8357-E770-31803230EF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0" t="16391" r="540" b="349"/>
          <a:stretch/>
        </p:blipFill>
        <p:spPr>
          <a:xfrm>
            <a:off x="4252367" y="2339889"/>
            <a:ext cx="3617800" cy="40162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A7E8155D-5C2F-7A08-92A1-C651AF9185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964" y="2353975"/>
            <a:ext cx="3012179" cy="4016239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420F87-6D5B-25AF-670A-314DF7C4559F}"/>
              </a:ext>
            </a:extLst>
          </p:cNvPr>
          <p:cNvSpPr txBox="1"/>
          <p:nvPr/>
        </p:nvSpPr>
        <p:spPr>
          <a:xfrm>
            <a:off x="2786428" y="321992"/>
            <a:ext cx="64376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000" b="1" dirty="0"/>
              <a:t>Εκθέσεις</a:t>
            </a:r>
            <a:r>
              <a:rPr lang="en-US" sz="2400" b="1" dirty="0"/>
              <a:t> - </a:t>
            </a:r>
            <a:r>
              <a:rPr lang="el-GR" sz="2000" b="1" dirty="0"/>
              <a:t>Εκδηλώσεις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49233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316632" y="187229"/>
            <a:ext cx="11377264" cy="6635638"/>
          </a:xfrm>
          <a:prstGeom prst="rect">
            <a:avLst/>
          </a:prstGeom>
          <a:gradFill>
            <a:gsLst>
              <a:gs pos="91000">
                <a:schemeClr val="bg1">
                  <a:lumMod val="95000"/>
                  <a:lumOff val="5000"/>
                </a:schemeClr>
              </a:gs>
              <a:gs pos="100000">
                <a:srgbClr val="F0EBD5">
                  <a:lumMod val="40000"/>
                  <a:lumOff val="60000"/>
                  <a:alpha val="13000"/>
                </a:srgbClr>
              </a:gs>
              <a:gs pos="100000">
                <a:srgbClr val="D1C39F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957" dirty="0">
              <a:solidFill>
                <a:schemeClr val="bg1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972816" y="322409"/>
            <a:ext cx="8496937" cy="1124748"/>
          </a:xfrm>
        </p:spPr>
        <p:txBody>
          <a:bodyPr/>
          <a:lstStyle/>
          <a:p>
            <a:pPr algn="ctr"/>
            <a:br>
              <a:rPr lang="en-US" sz="2982" b="1" dirty="0"/>
            </a:br>
            <a:endParaRPr lang="el-GR" sz="2982" dirty="0">
              <a:solidFill>
                <a:srgbClr val="C00000"/>
              </a:solidFill>
            </a:endParaRPr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74E33BE9-08EE-44B1-8520-7C0091ABD9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t="8184" r="28847" b="12307"/>
          <a:stretch/>
        </p:blipFill>
        <p:spPr>
          <a:xfrm>
            <a:off x="11904043" y="1"/>
            <a:ext cx="970582" cy="8847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74D298-E23D-169F-C0B7-CED5951317EB}"/>
              </a:ext>
            </a:extLst>
          </p:cNvPr>
          <p:cNvSpPr txBox="1"/>
          <p:nvPr/>
        </p:nvSpPr>
        <p:spPr>
          <a:xfrm>
            <a:off x="2588769" y="452735"/>
            <a:ext cx="64376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b="1" dirty="0"/>
              <a:t>Υλοποίηση Προγραμμάτων Επιμόρφωσης</a:t>
            </a:r>
            <a:endParaRPr lang="el-GR" b="1" dirty="0"/>
          </a:p>
        </p:txBody>
      </p:sp>
      <p:sp>
        <p:nvSpPr>
          <p:cNvPr id="9" name="Βέλος: Πεντάγωνο 8">
            <a:extLst>
              <a:ext uri="{FF2B5EF4-FFF2-40B4-BE49-F238E27FC236}">
                <a16:creationId xmlns:a16="http://schemas.microsoft.com/office/drawing/2014/main" id="{F237DCAD-9C35-934D-440C-D7DD1754C454}"/>
              </a:ext>
            </a:extLst>
          </p:cNvPr>
          <p:cNvSpPr/>
          <p:nvPr/>
        </p:nvSpPr>
        <p:spPr>
          <a:xfrm>
            <a:off x="1720784" y="1298285"/>
            <a:ext cx="6804760" cy="661762"/>
          </a:xfrm>
          <a:prstGeom prst="homePlate">
            <a:avLst/>
          </a:prstGeom>
          <a:solidFill>
            <a:schemeClr val="bg1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A573F5-07B9-09AB-21D2-90E5B42C4F42}"/>
              </a:ext>
            </a:extLst>
          </p:cNvPr>
          <p:cNvSpPr txBox="1"/>
          <p:nvPr/>
        </p:nvSpPr>
        <p:spPr>
          <a:xfrm>
            <a:off x="1750117" y="1348269"/>
            <a:ext cx="6984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Σεμινάρια Υγιεινής &amp; Ασφάλειας Τροφίμων</a:t>
            </a:r>
          </a:p>
        </p:txBody>
      </p:sp>
      <p:sp>
        <p:nvSpPr>
          <p:cNvPr id="11" name="Βέλος: Πεντάγωνο 10">
            <a:extLst>
              <a:ext uri="{FF2B5EF4-FFF2-40B4-BE49-F238E27FC236}">
                <a16:creationId xmlns:a16="http://schemas.microsoft.com/office/drawing/2014/main" id="{EAD5C988-4E3E-6E8E-DAA4-B9C58DAAC6B3}"/>
              </a:ext>
            </a:extLst>
          </p:cNvPr>
          <p:cNvSpPr/>
          <p:nvPr/>
        </p:nvSpPr>
        <p:spPr>
          <a:xfrm>
            <a:off x="1732271" y="2739238"/>
            <a:ext cx="7553711" cy="661762"/>
          </a:xfrm>
          <a:prstGeom prst="homePlate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BF8E45-D3F9-46FE-AC39-B1ECB1FDF059}"/>
              </a:ext>
            </a:extLst>
          </p:cNvPr>
          <p:cNvSpPr txBox="1"/>
          <p:nvPr/>
        </p:nvSpPr>
        <p:spPr>
          <a:xfrm>
            <a:off x="1761154" y="2808509"/>
            <a:ext cx="6984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Σεμινάρια Τεχνικών Ασφαλείας</a:t>
            </a:r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DF67CECF-BC9E-33CA-2023-81C72F8B0E67}"/>
              </a:ext>
            </a:extLst>
          </p:cNvPr>
          <p:cNvSpPr/>
          <p:nvPr/>
        </p:nvSpPr>
        <p:spPr>
          <a:xfrm>
            <a:off x="8822499" y="884783"/>
            <a:ext cx="1463357" cy="14526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65ACF6-C001-2D3F-40F6-989F26A52F30}"/>
              </a:ext>
            </a:extLst>
          </p:cNvPr>
          <p:cNvSpPr txBox="1"/>
          <p:nvPr/>
        </p:nvSpPr>
        <p:spPr>
          <a:xfrm>
            <a:off x="8986918" y="1115818"/>
            <a:ext cx="1328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r>
              <a:rPr lang="el-GR" sz="1800" dirty="0"/>
              <a:t> κύκλοι σεμιναρίων εντός 2025</a:t>
            </a:r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8B99F7A2-E33C-419D-B359-6609D142DDD3}"/>
              </a:ext>
            </a:extLst>
          </p:cNvPr>
          <p:cNvSpPr/>
          <p:nvPr/>
        </p:nvSpPr>
        <p:spPr>
          <a:xfrm>
            <a:off x="9496130" y="2258001"/>
            <a:ext cx="1765718" cy="1650871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9B3A47-5C16-B643-D3BE-06B33E88383D}"/>
              </a:ext>
            </a:extLst>
          </p:cNvPr>
          <p:cNvSpPr txBox="1"/>
          <p:nvPr/>
        </p:nvSpPr>
        <p:spPr>
          <a:xfrm>
            <a:off x="9604011" y="2568480"/>
            <a:ext cx="2691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800" dirty="0"/>
              <a:t>       </a:t>
            </a:r>
            <a:r>
              <a:rPr lang="el-GR" sz="1800" u="sng" dirty="0"/>
              <a:t>2025</a:t>
            </a:r>
          </a:p>
          <a:p>
            <a:r>
              <a:rPr lang="el-GR" sz="1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r>
              <a:rPr lang="el-GR" sz="1800" dirty="0"/>
              <a:t> κύκλοι για την κατηγορία Γ’</a:t>
            </a:r>
          </a:p>
          <a:p>
            <a:endParaRPr lang="el-GR" sz="1800" dirty="0"/>
          </a:p>
        </p:txBody>
      </p:sp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EE0F178F-07CA-6CEA-3ED8-00CE5AD018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70" y="3582417"/>
            <a:ext cx="4078711" cy="3059033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3C064061-5F55-F0A9-85F9-4EB32117EB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538" y="3582417"/>
            <a:ext cx="4023679" cy="3017759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38950967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Γειτνίαση">
  <a:themeElements>
    <a:clrScheme name="Προσαρμοσμένο 10">
      <a:dk1>
        <a:srgbClr val="03324F"/>
      </a:dk1>
      <a:lt1>
        <a:sysClr val="window" lastClr="FFFFFF"/>
      </a:lt1>
      <a:dk2>
        <a:srgbClr val="033351"/>
      </a:dk2>
      <a:lt2>
        <a:srgbClr val="C6E7FC"/>
      </a:lt2>
      <a:accent1>
        <a:srgbClr val="033351"/>
      </a:accent1>
      <a:accent2>
        <a:srgbClr val="022134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8015</TotalTime>
  <Words>1120</Words>
  <Application>Microsoft Office PowerPoint</Application>
  <PresentationFormat>Προσαρμογή</PresentationFormat>
  <Paragraphs>147</Paragraphs>
  <Slides>30</Slides>
  <Notes>0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30</vt:i4>
      </vt:variant>
    </vt:vector>
  </HeadingPairs>
  <TitlesOfParts>
    <vt:vector size="34" baseType="lpstr">
      <vt:lpstr>Arial</vt:lpstr>
      <vt:lpstr>Calibri</vt:lpstr>
      <vt:lpstr>Wingdings</vt:lpstr>
      <vt:lpstr>Γειτνίαση</vt:lpstr>
      <vt:lpstr>Απολογισμός Δράσεων Επιμελητηρίου Χίου 2025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Παρεμβάσεις Ενδεικτικές παρεμβάσεις του Επιμελητηρίου Χίου για τη στήριξη της επιχειρηματικότητας</vt:lpstr>
      <vt:lpstr>Παρεμβάσεις Ενδεικτικές παρεμβάσεις του Επιμελητηρίου Χίου για τη στήριξη της επιχειρηματικότητας</vt:lpstr>
      <vt:lpstr> </vt:lpstr>
      <vt:lpstr> </vt:lpstr>
      <vt:lpstr> Ενέργειες προεργασίας για επόμενα βήματα</vt:lpstr>
      <vt:lpstr>Συμμετοχή σε Θεματικές Επιτροπές </vt:lpstr>
      <vt:lpstr>Παρουσίαση του PowerPoint</vt:lpstr>
      <vt:lpstr>Παρουσίαση του PowerPoint</vt:lpstr>
      <vt:lpstr>Παρουσίαση του PowerPoint</vt:lpstr>
      <vt:lpstr>Ενημέρωση μελών </vt:lpstr>
      <vt:lpstr> Λειτουργία βάσει πιστοποιημένων διαδικασιών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</dc:title>
  <dc:creator>user</dc:creator>
  <cp:lastModifiedBy>eLab</cp:lastModifiedBy>
  <cp:revision>439</cp:revision>
  <dcterms:created xsi:type="dcterms:W3CDTF">2019-09-16T08:24:48Z</dcterms:created>
  <dcterms:modified xsi:type="dcterms:W3CDTF">2025-12-18T06:54:56Z</dcterms:modified>
</cp:coreProperties>
</file>